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3"/>
  </p:notesMasterIdLst>
  <p:sldIdLst>
    <p:sldId id="256" r:id="rId2"/>
    <p:sldId id="257" r:id="rId3"/>
    <p:sldId id="259" r:id="rId4"/>
    <p:sldId id="263" r:id="rId5"/>
    <p:sldId id="267" r:id="rId6"/>
    <p:sldId id="270" r:id="rId7"/>
    <p:sldId id="272" r:id="rId8"/>
    <p:sldId id="274" r:id="rId9"/>
    <p:sldId id="275" r:id="rId10"/>
    <p:sldId id="277" r:id="rId11"/>
    <p:sldId id="28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6A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82278" autoAdjust="0"/>
  </p:normalViewPr>
  <p:slideViewPr>
    <p:cSldViewPr>
      <p:cViewPr varScale="1">
        <p:scale>
          <a:sx n="96" d="100"/>
          <a:sy n="96" d="100"/>
        </p:scale>
        <p:origin x="16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61FDD-AE18-4E40-8B1E-9DC8E8C02476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3B2944-B2AB-40D6-BE25-9EC7487A4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8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A1E913-D36B-4DF1-9732-4DED9034A39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2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B2944-B2AB-40D6-BE25-9EC7487A43E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7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07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07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A938-7EDE-4F49-9C96-8AC32EF2C7E0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78EF-363C-4100-BF08-3B6D9CB11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BED9-7779-4702-82A6-3F0807B50AD9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6B6B-8165-4B83-A2D2-05EBFA116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8BC45-D29E-4954-8E7F-8372037E2A03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9ECC2-3615-46CF-BF30-BCF62756C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4B20-212B-4B80-BB61-C496C9DC6B39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B7C5C-FCC3-484C-82A9-B961926EF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B100-55DC-4C12-A727-C60CEBA981A8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4C1DD-862A-4D98-9AE3-13F5F1A57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DB44-3F62-4343-96A9-A7D06BE5E512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CD55-29E3-4EB1-BC6E-25E8FE6C7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790C-4450-4713-9A48-48927C5F43F8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2396B-1856-4178-9AB1-D94FDBFB4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5F272-0110-41D5-B547-96745DF01521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CE56-9B26-4B8F-9486-6828E209D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991B1-D1D5-44D8-88CE-BBA5D91F0444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0E526-E721-4DF3-912B-ADF05F809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6304-84A1-4D1D-965D-6D47BCE34539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7413F-0A64-44AF-9D24-26658FCA1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14B97-804D-4561-AA86-8FC4897AB30A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EAC0E-77E7-423E-B9A3-04EFCEC16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46AF2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597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97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97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3BEBB40-CB4A-4DE9-AD16-33B28145AE9C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1597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139BF69-C715-4708-A558-DC1ED5BD7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97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_____Microsoft_Excel_97-20036.xls"/><Relationship Id="rId3" Type="http://schemas.openxmlformats.org/officeDocument/2006/relationships/oleObject" Target="../embeddings/_____Microsoft_Excel_97-20031.xls"/><Relationship Id="rId7" Type="http://schemas.openxmlformats.org/officeDocument/2006/relationships/oleObject" Target="../embeddings/_____Microsoft_Excel_97-20033.xls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oleObject" Target="../embeddings/_____Microsoft_Excel_97-20035.xls"/><Relationship Id="rId5" Type="http://schemas.openxmlformats.org/officeDocument/2006/relationships/oleObject" Target="../embeddings/_____Microsoft_Excel_97-20032.xls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_____Microsoft_Excel_97-20034.xls"/><Relationship Id="rId1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565" y="878557"/>
            <a:ext cx="8912435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Отчет об исполнении бюджета </a:t>
            </a:r>
            <a:r>
              <a:rPr lang="ru-RU" sz="24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Ковылкинского</a:t>
            </a:r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сельского поселения за 2017 год</a:t>
            </a:r>
            <a:endParaRPr lang="ru-RU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725991"/>
              </p:ext>
            </p:extLst>
          </p:nvPr>
        </p:nvGraphicFramePr>
        <p:xfrm>
          <a:off x="1547664" y="4941168"/>
          <a:ext cx="6566867" cy="1008112"/>
        </p:xfrm>
        <a:graphic>
          <a:graphicData uri="http://schemas.openxmlformats.org/drawingml/2006/table">
            <a:tbl>
              <a:tblPr firstRow="1" firstCol="1" bandRow="1"/>
              <a:tblGrid>
                <a:gridCol w="6566867"/>
              </a:tblGrid>
              <a:tr h="1008112">
                <a:tc>
                  <a:txBody>
                    <a:bodyPr/>
                    <a:lstStyle/>
                    <a:p>
                      <a:pPr marL="0" indent="0" algn="ctr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Решение Собрания депутатов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  <a:defRPr/>
                      </a:pP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Ковылкинского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 от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31.05.2018 г.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«Об отчете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об исполнении бюджета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Ковылкинского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сельского поселения Тацинского района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2017 год»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078886"/>
            <a:ext cx="6408712" cy="27902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28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144826"/>
              </p:ext>
            </p:extLst>
          </p:nvPr>
        </p:nvGraphicFramePr>
        <p:xfrm>
          <a:off x="755577" y="1484313"/>
          <a:ext cx="8064895" cy="2881776"/>
        </p:xfrm>
        <a:graphic>
          <a:graphicData uri="http://schemas.openxmlformats.org/drawingml/2006/table">
            <a:tbl>
              <a:tblPr/>
              <a:tblGrid>
                <a:gridCol w="5034416"/>
                <a:gridCol w="1451907"/>
                <a:gridCol w="1578572"/>
              </a:tblGrid>
              <a:tr h="3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План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2017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Факт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2017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Всего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4906,3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4906,3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Ковылкинского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 «Обеспечение общественного порядка и противодействие преступности»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Ковылкинского сельского поселения "Развитие культуры"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4452,7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4452,7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dirty="0" err="1" smtClean="0">
                          <a:latin typeface="Times New Roman"/>
                          <a:ea typeface="Calibri"/>
                          <a:cs typeface="Times New Roman"/>
                        </a:rPr>
                        <a:t>Ковылкинского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"Охрана окружающей среды и рациональное природопользование"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424,9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424,9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Ковылкинского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"Развитие физической культуры и спорта"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18,4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Ковылкинского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«Защита населения и территории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от </a:t>
                      </a:r>
                      <a:r>
                        <a:rPr lang="ru-RU" sz="11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ЧС,обеспечение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пожарной </a:t>
                      </a:r>
                      <a:r>
                        <a:rPr lang="ru-RU" sz="11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беэопасности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на водных объектах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8,8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40" name="Text Box 65"/>
          <p:cNvSpPr txBox="1">
            <a:spLocks noChangeArrowheads="1"/>
          </p:cNvSpPr>
          <p:nvPr/>
        </p:nvSpPr>
        <p:spPr bwMode="auto">
          <a:xfrm>
            <a:off x="611188" y="333375"/>
            <a:ext cx="7993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Муниципальные программы </a:t>
            </a:r>
            <a:r>
              <a:rPr lang="ru-RU" dirty="0" smtClean="0"/>
              <a:t>Ковылкинского </a:t>
            </a:r>
            <a:r>
              <a:rPr lang="ru-RU" dirty="0"/>
              <a:t>сельского поселения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37112"/>
            <a:ext cx="4032448" cy="230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37112"/>
            <a:ext cx="360040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Прямоугольник 3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3300"/>
              </a:clrFrom>
              <a:clrTo>
                <a:srgbClr val="FF33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052513"/>
            <a:ext cx="79311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25" y="3021013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908722"/>
            <a:ext cx="8229600" cy="3384374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Для привлечения большего количества жителей поселения к участию в обсуждении вопросов формирования бюджета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 Тацинского  района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поселения, с основными характеристиками бюджета поселения и результатами его исполнения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поселения.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84213" y="333375"/>
            <a:ext cx="7775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сельского поселения!</a:t>
            </a:r>
          </a:p>
        </p:txBody>
      </p:sp>
      <p:pic>
        <p:nvPicPr>
          <p:cNvPr id="6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04717"/>
            <a:ext cx="1917700" cy="2144713"/>
          </a:xfrm>
          <a:prstGeom prst="rect">
            <a:avLst/>
          </a:prstGeom>
          <a:noFill/>
          <a:ln w="12700">
            <a:solidFill>
              <a:srgbClr val="766F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3" y="4401287"/>
            <a:ext cx="2520280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93095"/>
            <a:ext cx="2627784" cy="205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971550" y="260648"/>
            <a:ext cx="7712075" cy="6336704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22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/>
              <a:t>Основные понятия и термины</a:t>
            </a:r>
            <a:r>
              <a:rPr lang="ru-RU" sz="1600" b="1" dirty="0" smtClean="0"/>
              <a:t>:</a:t>
            </a:r>
            <a:endParaRPr lang="ru-RU" sz="1600" dirty="0" smtClean="0"/>
          </a:p>
          <a:p>
            <a:r>
              <a:rPr lang="ru-RU" sz="2000" b="1" dirty="0" smtClean="0"/>
              <a:t>«Бюджет для граждан»</a:t>
            </a:r>
          </a:p>
          <a:p>
            <a:endParaRPr lang="ru-RU" sz="1600" dirty="0" smtClean="0"/>
          </a:p>
          <a:p>
            <a:r>
              <a:rPr lang="ru-RU" sz="1900" b="1" i="1" u="sng" dirty="0" smtClean="0"/>
              <a:t>Бюджет</a:t>
            </a:r>
            <a:r>
              <a:rPr lang="ru-RU" sz="1600" dirty="0" smtClean="0"/>
              <a:t> -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r>
              <a:rPr lang="ru-RU" sz="1900" b="1" i="1" u="sng" dirty="0" smtClean="0"/>
              <a:t>Доходы бюджета</a:t>
            </a:r>
            <a:r>
              <a:rPr lang="ru-RU" sz="1600" dirty="0" smtClean="0"/>
              <a:t> -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r>
              <a:rPr lang="ru-RU" sz="1600" b="1" dirty="0" smtClean="0"/>
              <a:t>Расходы бюджета</a:t>
            </a:r>
            <a:r>
              <a:rPr lang="ru-RU" sz="1600" dirty="0" smtClean="0"/>
              <a:t> -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r>
              <a:rPr lang="ru-RU" sz="1800" b="1" i="1" u="sng" dirty="0" smtClean="0"/>
              <a:t>Дефицит бюджета</a:t>
            </a:r>
            <a:r>
              <a:rPr lang="ru-RU" sz="1600" dirty="0" smtClean="0"/>
              <a:t> - превышение расходов бюджета над его доходами.</a:t>
            </a:r>
          </a:p>
          <a:p>
            <a:r>
              <a:rPr lang="ru-RU" sz="1800" b="1" i="1" u="sng" dirty="0" err="1" smtClean="0"/>
              <a:t>Профицит</a:t>
            </a:r>
            <a:r>
              <a:rPr lang="ru-RU" sz="1800" b="1" i="1" u="sng" dirty="0" smtClean="0"/>
              <a:t> бюджета</a:t>
            </a:r>
            <a:r>
              <a:rPr lang="ru-RU" sz="1600" dirty="0" smtClean="0"/>
              <a:t> - превышение доходов бюджета над его расходами.</a:t>
            </a:r>
          </a:p>
          <a:p>
            <a:r>
              <a:rPr lang="ru-RU" sz="1800" b="1" i="1" u="sng" dirty="0" smtClean="0"/>
              <a:t>Бюджетный процесс</a:t>
            </a:r>
            <a:r>
              <a:rPr lang="ru-RU" sz="1800" i="1" u="sng" dirty="0" smtClean="0"/>
              <a:t> </a:t>
            </a:r>
            <a:r>
              <a:rPr lang="ru-RU" sz="1600" dirty="0" smtClean="0"/>
              <a:t>-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2000" b="1" i="1" u="sng" dirty="0" smtClean="0"/>
              <a:t>Межбюджетные трансферты</a:t>
            </a:r>
            <a:r>
              <a:rPr lang="ru-RU" sz="1600" dirty="0" smtClean="0"/>
              <a:t> 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r>
              <a:rPr lang="ru-RU" sz="2000" b="1" i="1" u="sng" dirty="0" smtClean="0"/>
              <a:t>Дотации</a:t>
            </a:r>
            <a:r>
              <a:rPr lang="ru-RU" sz="1600" dirty="0" smtClean="0"/>
              <a:t> 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r>
              <a:rPr lang="ru-RU" sz="2000" b="1" i="1" u="sng" dirty="0" smtClean="0"/>
              <a:t>Главный распорядитель бюджетных средств</a:t>
            </a:r>
            <a:r>
              <a:rPr lang="ru-RU" sz="1600" dirty="0" smtClean="0"/>
              <a:t> - орган государственной власти (государственный орган), </a:t>
            </a:r>
            <a:r>
              <a:rPr lang="ru-RU" sz="1600" dirty="0" err="1" smtClean="0"/>
              <a:t>орган</a:t>
            </a:r>
            <a:r>
              <a:rPr lang="ru-RU" sz="1600" dirty="0" smtClean="0"/>
              <a:t>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средств.</a:t>
            </a:r>
          </a:p>
          <a:p>
            <a:r>
              <a:rPr lang="ru-RU" sz="2000" b="1" i="1" u="sng" dirty="0" smtClean="0"/>
              <a:t>Текущий финансовый год</a:t>
            </a:r>
            <a:r>
              <a:rPr lang="ru-RU" sz="1600" dirty="0" smtClean="0"/>
              <a:t> - </a:t>
            </a:r>
            <a:r>
              <a:rPr lang="ru-RU" sz="1600" dirty="0" err="1" smtClean="0"/>
              <a:t>год</a:t>
            </a:r>
            <a:r>
              <a:rPr lang="ru-RU" sz="1600" dirty="0" smtClean="0"/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  <a:p>
            <a:r>
              <a:rPr lang="ru-RU" sz="2000" b="1" i="1" u="sng" dirty="0" smtClean="0"/>
              <a:t>Очередной финансовый год</a:t>
            </a:r>
            <a:r>
              <a:rPr lang="ru-RU" sz="1600" dirty="0" smtClean="0"/>
              <a:t> - </a:t>
            </a:r>
            <a:r>
              <a:rPr lang="ru-RU" sz="1600" dirty="0" err="1" smtClean="0"/>
              <a:t>год</a:t>
            </a:r>
            <a:r>
              <a:rPr lang="ru-RU" sz="1600" dirty="0" smtClean="0"/>
              <a:t>, следующий за текущим финансовым годом.</a:t>
            </a:r>
          </a:p>
          <a:p>
            <a:r>
              <a:rPr lang="ru-RU" sz="2000" b="1" i="1" u="sng" dirty="0" smtClean="0"/>
              <a:t>Отчетный финансовый год</a:t>
            </a:r>
            <a:r>
              <a:rPr lang="ru-RU" sz="1600" dirty="0" smtClean="0"/>
              <a:t> - </a:t>
            </a:r>
            <a:r>
              <a:rPr lang="ru-RU" sz="1600" dirty="0" err="1" smtClean="0"/>
              <a:t>год</a:t>
            </a:r>
            <a:r>
              <a:rPr lang="ru-RU" sz="1600" dirty="0" smtClean="0"/>
              <a:t>, предшествующий текущему финансовому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8313" y="3065463"/>
            <a:ext cx="79740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Каждый житель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может принять участие в обсуждении проекта бюджета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поселения и отчёта о его исполнении</a:t>
            </a:r>
          </a:p>
        </p:txBody>
      </p:sp>
      <p:pic>
        <p:nvPicPr>
          <p:cNvPr id="9217" name="Picture 1" descr="C:\Users\Root-pc\Downloads\sovet-1-kak-otkryt-delo-bezrabotnomu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92696"/>
            <a:ext cx="3888432" cy="216024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73525"/>
            <a:ext cx="6120680" cy="2379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24578" name="Text Box 8"/>
          <p:cNvSpPr txBox="1">
            <a:spLocks noChangeArrowheads="1"/>
          </p:cNvSpPr>
          <p:nvPr/>
        </p:nvSpPr>
        <p:spPr bwMode="auto">
          <a:xfrm>
            <a:off x="914400" y="1412875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Arial" charset="0"/>
              </a:rPr>
              <a:t>ПРИНЦИП разграничения</a:t>
            </a:r>
            <a:r>
              <a:rPr lang="ru-RU" altLang="ru-RU">
                <a:latin typeface="Arial" charset="0"/>
              </a:rPr>
              <a:t> доходов, расходов и источников финансирования дефицита бюджета</a:t>
            </a:r>
          </a:p>
        </p:txBody>
      </p:sp>
      <p:sp>
        <p:nvSpPr>
          <p:cNvPr id="24579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Arial" charset="0"/>
              </a:rPr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830263" y="4149725"/>
            <a:ext cx="76327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dirty="0">
                <a:latin typeface="Arial" charset="0"/>
              </a:rPr>
              <a:t>Разграничение </a:t>
            </a:r>
            <a:r>
              <a:rPr lang="ru-RU" altLang="ru-RU" sz="1600" b="1" u="sng" dirty="0">
                <a:latin typeface="Arial" charset="0"/>
              </a:rPr>
              <a:t>доходов </a:t>
            </a:r>
            <a:r>
              <a:rPr lang="ru-RU" altLang="ru-RU" sz="1600" dirty="0">
                <a:latin typeface="Arial" charset="0"/>
              </a:rPr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 dirty="0">
                <a:latin typeface="Arial" charset="0"/>
              </a:rPr>
              <a:t>Разграничение </a:t>
            </a:r>
            <a:r>
              <a:rPr lang="ru-RU" altLang="ru-RU" sz="1600" b="1" u="sng" dirty="0">
                <a:latin typeface="Arial" charset="0"/>
              </a:rPr>
              <a:t>расходов</a:t>
            </a:r>
            <a:r>
              <a:rPr lang="ru-RU" altLang="ru-RU" sz="1600" dirty="0">
                <a:latin typeface="Arial" charset="0"/>
              </a:rPr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54225"/>
            <a:ext cx="2952328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27088" y="765175"/>
            <a:ext cx="7561336" cy="3239889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Доходы  бюджета поселения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2017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утверждены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9137,6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рублей.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Собственные  доходы  бюджета поселения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составили 2488,9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оходными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источниками являются налоговые и неналоговые доходы, их доля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составили 27,2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процента в общих доходах решения о бюджете поселения.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>
              <a:solidFill>
                <a:srgbClr val="89898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6840760" cy="2765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897"/>
          <p:cNvSpPr txBox="1">
            <a:spLocks noChangeArrowheads="1"/>
          </p:cNvSpPr>
          <p:nvPr/>
        </p:nvSpPr>
        <p:spPr bwMode="auto">
          <a:xfrm>
            <a:off x="7236296" y="704612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000" dirty="0" err="1">
                <a:latin typeface="Arial" charset="0"/>
              </a:rPr>
              <a:t>тыс.руб</a:t>
            </a:r>
            <a:r>
              <a:rPr lang="ru-RU" altLang="ru-RU" sz="1000" dirty="0">
                <a:latin typeface="Arial" charset="0"/>
              </a:rPr>
              <a:t>.</a:t>
            </a:r>
          </a:p>
        </p:txBody>
      </p:sp>
      <p:sp>
        <p:nvSpPr>
          <p:cNvPr id="30891" name="Rectangle 171"/>
          <p:cNvSpPr>
            <a:spLocks noGrp="1" noChangeArrowheads="1"/>
          </p:cNvSpPr>
          <p:nvPr>
            <p:ph type="title"/>
          </p:nvPr>
        </p:nvSpPr>
        <p:spPr>
          <a:xfrm>
            <a:off x="467544" y="260649"/>
            <a:ext cx="8208912" cy="6884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28825" name="Text Box 175"/>
          <p:cNvSpPr txBox="1">
            <a:spLocks noChangeArrowheads="1"/>
          </p:cNvSpPr>
          <p:nvPr/>
        </p:nvSpPr>
        <p:spPr bwMode="auto">
          <a:xfrm>
            <a:off x="971550" y="404813"/>
            <a:ext cx="7632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 dirty="0" smtClean="0"/>
              <a:t>Информация об исполнении бюджета </a:t>
            </a:r>
            <a:r>
              <a:rPr lang="ru-RU" sz="1000" b="1" dirty="0" err="1" smtClean="0"/>
              <a:t>Ковылкинского</a:t>
            </a:r>
            <a:r>
              <a:rPr lang="ru-RU" sz="1000" b="1" dirty="0" smtClean="0"/>
              <a:t> сельского поселения Тацинского района за             </a:t>
            </a:r>
            <a:r>
              <a:rPr lang="ru-RU" sz="1000" b="1" dirty="0" smtClean="0"/>
              <a:t>2017 </a:t>
            </a:r>
            <a:r>
              <a:rPr lang="ru-RU" sz="1000" b="1" dirty="0" smtClean="0"/>
              <a:t>года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14879"/>
              </p:ext>
            </p:extLst>
          </p:nvPr>
        </p:nvGraphicFramePr>
        <p:xfrm>
          <a:off x="857250" y="1266380"/>
          <a:ext cx="74295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Лист" r:id="rId3" imgW="7429466" imgH="1009530" progId="Excel.Sheet.8">
                  <p:embed/>
                </p:oleObj>
              </mc:Choice>
              <mc:Fallback>
                <p:oleObj name="Лист" r:id="rId3" imgW="7429466" imgH="10095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250" y="1266380"/>
                        <a:ext cx="742950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079408"/>
              </p:ext>
            </p:extLst>
          </p:nvPr>
        </p:nvGraphicFramePr>
        <p:xfrm>
          <a:off x="857250" y="2258536"/>
          <a:ext cx="74295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Лист" r:id="rId5" imgW="7429466" imgH="809730" progId="Excel.Sheet.8">
                  <p:embed/>
                </p:oleObj>
              </mc:Choice>
              <mc:Fallback>
                <p:oleObj name="Лист" r:id="rId5" imgW="7429466" imgH="8097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7250" y="2258536"/>
                        <a:ext cx="7429500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441585"/>
              </p:ext>
            </p:extLst>
          </p:nvPr>
        </p:nvGraphicFramePr>
        <p:xfrm>
          <a:off x="857250" y="3068161"/>
          <a:ext cx="7429500" cy="1223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Лист" r:id="rId7" imgW="7429466" imgH="1438290" progId="Excel.Sheet.8">
                  <p:embed/>
                </p:oleObj>
              </mc:Choice>
              <mc:Fallback>
                <p:oleObj name="Лист" r:id="rId7" imgW="7429466" imgH="1438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7250" y="3068161"/>
                        <a:ext cx="7429500" cy="1223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76450"/>
              </p:ext>
            </p:extLst>
          </p:nvPr>
        </p:nvGraphicFramePr>
        <p:xfrm>
          <a:off x="857250" y="4290113"/>
          <a:ext cx="7429500" cy="122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Лист" r:id="rId9" imgW="7429466" imgH="1438290" progId="Excel.Sheet.8">
                  <p:embed/>
                </p:oleObj>
              </mc:Choice>
              <mc:Fallback>
                <p:oleObj name="Лист" r:id="rId9" imgW="7429466" imgH="1438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7250" y="4290113"/>
                        <a:ext cx="7429500" cy="1227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379914"/>
              </p:ext>
            </p:extLst>
          </p:nvPr>
        </p:nvGraphicFramePr>
        <p:xfrm>
          <a:off x="857250" y="5513306"/>
          <a:ext cx="74295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Лист" r:id="rId11" imgW="7429466" imgH="485730" progId="Excel.Sheet.8">
                  <p:embed/>
                </p:oleObj>
              </mc:Choice>
              <mc:Fallback>
                <p:oleObj name="Лист" r:id="rId11" imgW="7429466" imgH="4857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7250" y="5513306"/>
                        <a:ext cx="74295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559704"/>
              </p:ext>
            </p:extLst>
          </p:nvPr>
        </p:nvGraphicFramePr>
        <p:xfrm>
          <a:off x="857250" y="5999081"/>
          <a:ext cx="74295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Лист" r:id="rId13" imgW="7429466" imgH="285660" progId="Excel.Sheet.8">
                  <p:embed/>
                </p:oleObj>
              </mc:Choice>
              <mc:Fallback>
                <p:oleObj name="Лист" r:id="rId13" imgW="7429466" imgH="2856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7250" y="5999081"/>
                        <a:ext cx="742950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3" name="Text Box 155"/>
          <p:cNvSpPr txBox="1">
            <a:spLocks noChangeArrowheads="1"/>
          </p:cNvSpPr>
          <p:nvPr/>
        </p:nvSpPr>
        <p:spPr bwMode="auto">
          <a:xfrm>
            <a:off x="539750" y="333375"/>
            <a:ext cx="7704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/>
              <a:t>Основные направления расходования средств бюджета поселения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145039"/>
              </p:ext>
            </p:extLst>
          </p:nvPr>
        </p:nvGraphicFramePr>
        <p:xfrm>
          <a:off x="956068" y="764704"/>
          <a:ext cx="7272810" cy="6060396"/>
        </p:xfrm>
        <a:graphic>
          <a:graphicData uri="http://schemas.openxmlformats.org/drawingml/2006/table">
            <a:tbl>
              <a:tblPr/>
              <a:tblGrid>
                <a:gridCol w="3324610"/>
                <a:gridCol w="954980"/>
                <a:gridCol w="954980"/>
                <a:gridCol w="2038240"/>
              </a:tblGrid>
              <a:tr h="2973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бюджета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Ковылкинского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поселения Тацинского района по разделам и подразделам классификации расходов бюджетов за 2017 год</a:t>
                      </a:r>
                    </a:p>
                  </a:txBody>
                  <a:tcPr marL="4274" marR="4274" marT="4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697"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4" marR="4274" marT="4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4" marR="4274" marT="4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4" marR="4274" marT="4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 (тыс. руб.)</a:t>
                      </a:r>
                    </a:p>
                  </a:txBody>
                  <a:tcPr marL="4274" marR="4274" marT="4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Рз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Кассовое исполнение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4" marR="4274" marT="4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1326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4 002,2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274" marR="4274" marT="4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3 897,7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4" marR="4274" marT="4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4" marR="4274" marT="4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87,8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69,3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4274" marR="4274" marT="4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69,3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7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4274" marR="4274" marT="4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пожарной безопасности</a:t>
                      </a:r>
                    </a:p>
                  </a:txBody>
                  <a:tcPr marL="4274" marR="4274" marT="4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4274" marR="4274" marT="4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102,7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274" marR="4274" marT="4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102,7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424,9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4274" marR="4274" marT="4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424,9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4274" marR="4274" marT="4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7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4 452,7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4274" marR="4274" marT="4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4 452,7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4274" marR="4274" marT="4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7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4274" marR="4274" marT="4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9 083,6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755576" y="1124744"/>
            <a:ext cx="324028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принятых муниципальных программ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расходаванно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4906,3тыс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3960292" cy="302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104456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1581</TotalTime>
  <Words>509</Words>
  <Application>Microsoft Office PowerPoint</Application>
  <PresentationFormat>Экран (4:3)</PresentationFormat>
  <Paragraphs>174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Cyr</vt:lpstr>
      <vt:lpstr>Calibri</vt:lpstr>
      <vt:lpstr>Times New Roman</vt:lpstr>
      <vt:lpstr>Verdana</vt:lpstr>
      <vt:lpstr>Wingdings</vt:lpstr>
      <vt:lpstr>Склон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167</cp:revision>
  <cp:lastPrinted>2014-05-13T11:35:02Z</cp:lastPrinted>
  <dcterms:created xsi:type="dcterms:W3CDTF">2014-05-12T16:47:43Z</dcterms:created>
  <dcterms:modified xsi:type="dcterms:W3CDTF">2019-01-17T13:26:32Z</dcterms:modified>
</cp:coreProperties>
</file>