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7"/>
  </p:notesMasterIdLst>
  <p:sldIdLst>
    <p:sldId id="256" r:id="rId2"/>
    <p:sldId id="257" r:id="rId3"/>
    <p:sldId id="259" r:id="rId4"/>
    <p:sldId id="263" r:id="rId5"/>
    <p:sldId id="267" r:id="rId6"/>
    <p:sldId id="268" r:id="rId7"/>
    <p:sldId id="271" r:id="rId8"/>
    <p:sldId id="270" r:id="rId9"/>
    <p:sldId id="272" r:id="rId10"/>
    <p:sldId id="274" r:id="rId11"/>
    <p:sldId id="279" r:id="rId12"/>
    <p:sldId id="275" r:id="rId13"/>
    <p:sldId id="277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F21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1839" autoAdjust="0"/>
  </p:normalViewPr>
  <p:slideViewPr>
    <p:cSldViewPr>
      <p:cViewPr>
        <p:scale>
          <a:sx n="80" d="100"/>
          <a:sy n="80" d="100"/>
        </p:scale>
        <p:origin x="-2502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61FDD-AE18-4E40-8B1E-9DC8E8C02476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3B2944-B2AB-40D6-BE25-9EC7487A4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1E913-D36B-4DF1-9732-4DED9034A3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07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07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A938-7EDE-4F49-9C96-8AC32EF2C7E0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78EF-363C-4100-BF08-3B6D9CB11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BED9-7779-4702-82A6-3F0807B50AD9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6B6B-8165-4B83-A2D2-05EBFA116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8BC45-D29E-4954-8E7F-8372037E2A03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ECC2-3615-46CF-BF30-BCF62756C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4B20-212B-4B80-BB61-C496C9DC6B39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7C5C-FCC3-484C-82A9-B961926EF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B100-55DC-4C12-A727-C60CEBA981A8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4C1DD-862A-4D98-9AE3-13F5F1A57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DB44-3F62-4343-96A9-A7D06BE5E512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CD55-29E3-4EB1-BC6E-25E8FE6C7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790C-4450-4713-9A48-48927C5F43F8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2396B-1856-4178-9AB1-D94FDBFB4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5F272-0110-41D5-B547-96745DF01521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CE56-9B26-4B8F-9486-6828E209D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91B1-D1D5-44D8-88CE-BBA5D91F0444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0E526-E721-4DF3-912B-ADF05F809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6304-84A1-4D1D-965D-6D47BCE34539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7413F-0A64-44AF-9D24-26658FCA1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14B97-804D-4561-AA86-8FC4897AB30A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EAC0E-77E7-423E-B9A3-04EFCEC16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46AF2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97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97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3BEBB40-CB4A-4DE9-AD16-33B28145AE9C}" type="datetimeFigureOut">
              <a:rPr lang="ru-RU"/>
              <a:pPr>
                <a:defRPr/>
              </a:pPr>
              <a:t>26.07.2016</a:t>
            </a:fld>
            <a:endParaRPr lang="ru-RU"/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139BF69-C715-4708-A558-DC1ED5BD7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9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8888" y="4149724"/>
            <a:ext cx="6400800" cy="1583531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 Решение Собрания депутатов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сельского поселения  от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4.12.201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№ 140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Ковылкинского 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сельского поселения Тацинского района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год»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500" dirty="0"/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66913"/>
            <a:ext cx="2886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1565" y="878557"/>
            <a:ext cx="916497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Бюджет</a:t>
            </a:r>
            <a:r>
              <a:rPr lang="ru-RU" sz="4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48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для</a:t>
            </a:r>
            <a:r>
              <a:rPr lang="ru-RU" sz="4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4800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граждан</a:t>
            </a:r>
          </a:p>
        </p:txBody>
      </p:sp>
      <p:pic>
        <p:nvPicPr>
          <p:cNvPr id="15361" name="Picture 1" descr="C:\Users\Root-pc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16832"/>
            <a:ext cx="3240360" cy="2144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071550"/>
          <a:ext cx="8715437" cy="5615945"/>
        </p:xfrm>
        <a:graphic>
          <a:graphicData uri="http://schemas.openxmlformats.org/drawingml/2006/table">
            <a:tbl>
              <a:tblPr/>
              <a:tblGrid>
                <a:gridCol w="5142040"/>
                <a:gridCol w="1257620"/>
                <a:gridCol w="1166340"/>
                <a:gridCol w="1149437"/>
              </a:tblGrid>
              <a:tr h="8552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Наименование показателей</a:t>
                      </a:r>
                    </a:p>
                    <a:p>
                      <a:pPr algn="l" fontAlgn="b"/>
                      <a:endParaRPr lang="ru-RU" sz="1050" b="0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5577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утвержденный бюджет 2016 года Собранием депутатов </a:t>
                      </a:r>
                    </a:p>
                    <a:p>
                      <a:pPr algn="r" fontAlgn="t"/>
                      <a:endParaRPr lang="ru-RU" sz="1050" b="0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Факт на 01.07.16г.</a:t>
                      </a:r>
                    </a:p>
                    <a:p>
                      <a:pPr algn="r" fontAlgn="t"/>
                      <a:endParaRPr lang="ru-RU" sz="1050" b="0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Факт на 01.07.16г.</a:t>
                      </a:r>
                    </a:p>
                    <a:p>
                      <a:pPr algn="r" fontAlgn="t"/>
                      <a:endParaRPr lang="ru-RU" sz="1050" b="0" i="0" u="none" strike="noStrike" dirty="0">
                        <a:solidFill>
                          <a:srgbClr val="002060"/>
                        </a:solidFill>
                        <a:latin typeface="Arial Cyr"/>
                      </a:endParaRP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9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Расходы</a:t>
                      </a:r>
                    </a:p>
                  </a:txBody>
                  <a:tcPr marL="5577" marR="5577" marT="55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7345,7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3508,7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47,8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6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ОБЩЕГОСУДАРСТВЕННЫЕ ВОПРОСЫ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4213,7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1956,9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46,4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2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761,5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410,9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54,0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2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3072,7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1413,4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46,0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2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16,0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7,3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45,6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92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173,8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0,0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0,0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92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9,0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0,0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0,0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7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180,7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125,3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69,3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92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69,9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31,7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45,4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2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87,4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51,1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58,5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988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Мероприятия по ремонту и содержанию автомобильных дорог общего пользования местного значения в рамках муниципальной программы Ковылкинского сельского поселения «Развитие транспортной системы» (Иные закупки товаров, работ и услуг для обеспечения государственных (муниципальных) нужд)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1611,6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805,8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50,0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5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544,7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396,0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72,7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4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126,0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6,0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4,8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92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418,7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390,0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93,1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92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800,0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259,7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32,5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92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5577" marR="5577" marT="55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18,4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2060"/>
                          </a:solidFill>
                          <a:latin typeface="Arial Cyr"/>
                        </a:rPr>
                        <a:t>7,5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2060"/>
                          </a:solidFill>
                          <a:latin typeface="Arial Cyr"/>
                        </a:rPr>
                        <a:t>40,8</a:t>
                      </a:r>
                    </a:p>
                  </a:txBody>
                  <a:tcPr marL="5577" marR="5577" marT="55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0034" y="500042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 dirty="0" smtClean="0"/>
              <a:t>Информация об исполнении бюджета Ковылкинского сельского поселения Тацинского района за             первое  полугодие 2016 года</a:t>
            </a:r>
            <a:r>
              <a:rPr lang="ru-RU" sz="1000" dirty="0" smtClean="0"/>
              <a:t>  </a:t>
            </a:r>
            <a:r>
              <a:rPr lang="ru-RU" sz="1000" b="1" dirty="0" smtClean="0"/>
              <a:t>по расходам.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4714884"/>
            <a:ext cx="7215239" cy="862009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kumimoji="1" lang="ru-RU" sz="1700" b="1" cap="all" dirty="0">
                <a:ln w="12700">
                  <a:solidFill>
                    <a:schemeClr val="tx1">
                      <a:tint val="9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kumimoji="1" lang="ru-RU" sz="1700" b="1" cap="all" dirty="0">
                <a:ln w="12700">
                  <a:solidFill>
                    <a:schemeClr val="tx1">
                      <a:tint val="9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sz="1700" b="1" cap="all" dirty="0">
                <a:ln w="12700">
                  <a:solidFill>
                    <a:schemeClr val="tx1">
                      <a:tint val="9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1" lang="ru-RU" sz="4000" b="1" cap="all" dirty="0">
              <a:ln w="12700">
                <a:solidFill>
                  <a:schemeClr val="tx1">
                    <a:tint val="95000"/>
                  </a:schemeClr>
                </a:solidFill>
              </a:ln>
              <a:gradFill>
                <a:gsLst>
                  <a:gs pos="0">
                    <a:schemeClr val="tx1">
                      <a:tint val="65000"/>
                    </a:schemeClr>
                  </a:gs>
                  <a:gs pos="49900">
                    <a:schemeClr val="tx1">
                      <a:tint val="95000"/>
                    </a:schemeClr>
                  </a:gs>
                  <a:gs pos="50000">
                    <a:schemeClr val="tx1"/>
                  </a:gs>
                  <a:gs pos="100000">
                    <a:schemeClr val="tx1">
                      <a:tint val="95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34818" name="Текст 2"/>
          <p:cNvSpPr>
            <a:spLocks noGrp="1"/>
          </p:cNvSpPr>
          <p:nvPr>
            <p:ph type="body" idx="4294967295"/>
          </p:nvPr>
        </p:nvSpPr>
        <p:spPr>
          <a:xfrm>
            <a:off x="755650" y="620713"/>
            <a:ext cx="7848798" cy="5184551"/>
          </a:xfrm>
        </p:spPr>
        <p:txBody>
          <a:bodyPr anchor="b"/>
          <a:lstStyle/>
          <a:p>
            <a:pPr marL="0" indent="0" algn="ctr" eaLnBrk="1" hangingPunct="1"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Общий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объем расходов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год определен в сумме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7132,9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Расходы бюджета поселения определены исходя из установленных законодательством региональных полномочий по исполнению расходных обязательств в соответствии с целями и задачами, определенными Бюджетным посланием Президента Российской Федерации о бюджетной политике в 2015-2017 годах и с учетом основных направлений бюджетной и налоговой политики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сельского поселения  на 2016-2017 годы.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Расходы на оплату коммунальных услуг муниципальным учреждениями и органами местного самоуправления включены в решение о бюджете бюджета в пределах с лимитов потребления топливно-энергетических и иных коммунальных ресурсов.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755650" y="2136775"/>
            <a:ext cx="7632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реализацию принятых муниципальных программ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сельского поселения предусмотрено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3040,4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рублей, в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28" name="Group 64"/>
          <p:cNvGraphicFramePr>
            <a:graphicFrameLocks noGrp="1"/>
          </p:cNvGraphicFramePr>
          <p:nvPr/>
        </p:nvGraphicFramePr>
        <p:xfrm>
          <a:off x="755650" y="1484312"/>
          <a:ext cx="7632773" cy="3816896"/>
        </p:xfrm>
        <a:graphic>
          <a:graphicData uri="http://schemas.openxmlformats.org/drawingml/2006/table">
            <a:tbl>
              <a:tblPr/>
              <a:tblGrid>
                <a:gridCol w="4764669"/>
                <a:gridCol w="1374114"/>
                <a:gridCol w="1493990"/>
              </a:tblGrid>
              <a:tr h="508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2015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2016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3218,7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3040,4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Ковылкинского сельского поселения "Обеспечение качественными жилищно-коммунальными услугами населения Ковылкинского сельского поселения"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413,8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126,0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Ковылкинского сельского поселения "Развитие культуры"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1201,4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800,0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Ковылкинского сельского поселения "Охрана окружающей среды и рациональное природопользование"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553,3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406,9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Ковылкинского сельского поселения "Развитие физической культуры и спорта"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18,4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Ковылкинского сельского поселения "Развитие транспортной системы"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1031,8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1611,6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0" name="Text Box 65"/>
          <p:cNvSpPr txBox="1">
            <a:spLocks noChangeArrowheads="1"/>
          </p:cNvSpPr>
          <p:nvPr/>
        </p:nvSpPr>
        <p:spPr bwMode="auto">
          <a:xfrm>
            <a:off x="611188" y="333375"/>
            <a:ext cx="7993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Муниципальные программы </a:t>
            </a:r>
            <a:r>
              <a:rPr lang="ru-RU" dirty="0" smtClean="0"/>
              <a:t>Ковылкинского </a:t>
            </a:r>
            <a:r>
              <a:rPr lang="ru-RU" dirty="0"/>
              <a:t>сельского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2"/>
          <p:cNvSpPr txBox="1">
            <a:spLocks noChangeArrowheads="1"/>
          </p:cNvSpPr>
          <p:nvPr/>
        </p:nvSpPr>
        <p:spPr bwMode="auto">
          <a:xfrm>
            <a:off x="611188" y="1420813"/>
            <a:ext cx="388937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latin typeface="Arial" charset="0"/>
              </a:rPr>
              <a:t>ДОХОДЫ ФОНДА</a:t>
            </a:r>
            <a:endParaRPr lang="ru-RU" altLang="ru-RU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Arial" charset="0"/>
              </a:rPr>
              <a:t>акцизы на бензин, дизельное топливо, моторное масло;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 smtClean="0">
                <a:latin typeface="Arial" charset="0"/>
              </a:rPr>
              <a:t>субсидии </a:t>
            </a:r>
            <a:r>
              <a:rPr lang="ru-RU" altLang="ru-RU" sz="1600" dirty="0">
                <a:latin typeface="Arial" charset="0"/>
              </a:rPr>
              <a:t>из федерального и регионального дорожного фонда;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Arial" charset="0"/>
              </a:rPr>
              <a:t>прочие доходы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1600" dirty="0">
              <a:latin typeface="Arial" charset="0"/>
            </a:endParaRPr>
          </a:p>
        </p:txBody>
      </p:sp>
      <p:sp>
        <p:nvSpPr>
          <p:cNvPr id="34819" name="Text Box 15"/>
          <p:cNvSpPr txBox="1">
            <a:spLocks noChangeArrowheads="1"/>
          </p:cNvSpPr>
          <p:nvPr/>
        </p:nvSpPr>
        <p:spPr bwMode="auto">
          <a:xfrm>
            <a:off x="4500563" y="4221163"/>
            <a:ext cx="44656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latin typeface="Arial" charset="0"/>
              </a:rPr>
              <a:t>РАСХОДЫ ФОНДА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Arial" charset="0"/>
              </a:rPr>
              <a:t>содержание, ремонт, реконструкция, строительство автомобильных дорог местного значения;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Arial" charset="0"/>
              </a:rPr>
              <a:t>оформление прав собственности на автомобильные дороги местного значения</a:t>
            </a:r>
            <a:r>
              <a:rPr lang="ru-RU" altLang="ru-RU" sz="1600" dirty="0" smtClean="0">
                <a:latin typeface="Arial" charset="0"/>
              </a:rPr>
              <a:t>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 dirty="0" smtClean="0">
                <a:latin typeface="Arial" charset="0"/>
              </a:rPr>
              <a:t>уплата налога на имущество в отношении автомобильных дорог местного значения</a:t>
            </a:r>
            <a:endParaRPr lang="ru-RU" altLang="ru-RU" sz="1600" dirty="0">
              <a:latin typeface="Arial" charset="0"/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49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 в бюджете поселения на </a:t>
            </a:r>
            <a:r>
              <a:rPr lang="ru-RU" dirty="0" smtClean="0"/>
              <a:t>2016 год </a:t>
            </a:r>
            <a:r>
              <a:rPr lang="ru-RU" dirty="0"/>
              <a:t>предусмотрены расходы «Дорожного фонда» в </a:t>
            </a:r>
            <a:r>
              <a:rPr lang="ru-RU"/>
              <a:t>сумме   </a:t>
            </a:r>
            <a:r>
              <a:rPr lang="ru-RU" smtClean="0"/>
              <a:t>1611,6 </a:t>
            </a:r>
            <a:r>
              <a:rPr lang="ru-RU" dirty="0"/>
              <a:t>тыс.рублей</a:t>
            </a:r>
          </a:p>
        </p:txBody>
      </p:sp>
      <p:pic>
        <p:nvPicPr>
          <p:cNvPr id="11" name="Рисунок 10" descr="IMG_0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142984"/>
            <a:ext cx="3714744" cy="3143248"/>
          </a:xfrm>
          <a:prstGeom prst="rect">
            <a:avLst/>
          </a:prstGeom>
        </p:spPr>
      </p:pic>
      <p:pic>
        <p:nvPicPr>
          <p:cNvPr id="13" name="Рисунок 12" descr="IMG_0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571876"/>
            <a:ext cx="4143372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Прямоугольник 3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3300"/>
              </a:clrFrom>
              <a:clrTo>
                <a:srgbClr val="FF33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052513"/>
            <a:ext cx="79311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 Эффективное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ответственное и прозрачное управление муниципальными финансами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 на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2016 год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является обеспечение прозрачности и открытости бюджетного процесса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Для привлечения большего количества жителей поселения к участию в обсуждении вопросов формирования бюджета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 Тацинского  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поселения, с основными характеристиками бюджета поселения и результатами его исполнения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поселения.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7775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сельского поселения!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971550" y="260648"/>
            <a:ext cx="7712075" cy="633670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22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/>
              <a:t>Основные понятия и термины</a:t>
            </a:r>
            <a:r>
              <a:rPr lang="ru-RU" sz="1600" b="1" dirty="0" smtClean="0"/>
              <a:t>:</a:t>
            </a:r>
            <a:endParaRPr lang="ru-RU" sz="1600" dirty="0" smtClean="0"/>
          </a:p>
          <a:p>
            <a:r>
              <a:rPr lang="ru-RU" sz="2000" b="1" dirty="0" smtClean="0"/>
              <a:t>«Бюджет для граждан»</a:t>
            </a:r>
          </a:p>
          <a:p>
            <a:endParaRPr lang="ru-RU" sz="1600" dirty="0" smtClean="0"/>
          </a:p>
          <a:p>
            <a:r>
              <a:rPr lang="ru-RU" sz="1900" b="1" i="1" u="sng" dirty="0" smtClean="0"/>
              <a:t>Бюджет</a:t>
            </a:r>
            <a:r>
              <a:rPr lang="ru-RU" sz="1600" dirty="0" smtClean="0"/>
              <a:t> -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r>
              <a:rPr lang="ru-RU" sz="1900" b="1" i="1" u="sng" dirty="0" smtClean="0"/>
              <a:t>Доходы бюджета</a:t>
            </a:r>
            <a:r>
              <a:rPr lang="ru-RU" sz="1600" dirty="0" smtClean="0"/>
              <a:t> 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sz="1600" b="1" dirty="0" smtClean="0"/>
              <a:t>Расходы бюджета</a:t>
            </a:r>
            <a:r>
              <a:rPr lang="ru-RU" sz="1600" dirty="0" smtClean="0"/>
              <a:t> -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sz="1800" b="1" i="1" u="sng" dirty="0" smtClean="0"/>
              <a:t>Дефицит бюджета</a:t>
            </a:r>
            <a:r>
              <a:rPr lang="ru-RU" sz="1600" dirty="0" smtClean="0"/>
              <a:t> - превышение расходов бюджета над его доходами.</a:t>
            </a:r>
          </a:p>
          <a:p>
            <a:r>
              <a:rPr lang="ru-RU" sz="1800" b="1" i="1" u="sng" dirty="0" err="1" smtClean="0"/>
              <a:t>Профицит</a:t>
            </a:r>
            <a:r>
              <a:rPr lang="ru-RU" sz="1800" b="1" i="1" u="sng" dirty="0" smtClean="0"/>
              <a:t> бюджета</a:t>
            </a:r>
            <a:r>
              <a:rPr lang="ru-RU" sz="1600" dirty="0" smtClean="0"/>
              <a:t> - превышение доходов бюджета над его расходами.</a:t>
            </a:r>
          </a:p>
          <a:p>
            <a:r>
              <a:rPr lang="ru-RU" sz="1800" b="1" i="1" u="sng" dirty="0" smtClean="0"/>
              <a:t>Бюджетный процесс</a:t>
            </a:r>
            <a:r>
              <a:rPr lang="ru-RU" sz="1800" i="1" u="sng" dirty="0" smtClean="0"/>
              <a:t> </a:t>
            </a:r>
            <a:r>
              <a:rPr lang="ru-RU" sz="1600" dirty="0" smtClean="0"/>
              <a:t>-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2000" b="1" i="1" u="sng" dirty="0" smtClean="0"/>
              <a:t>Межбюджетные трансферты</a:t>
            </a:r>
            <a:r>
              <a:rPr lang="ru-RU" sz="1600" dirty="0" smtClean="0"/>
              <a:t> 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r>
              <a:rPr lang="ru-RU" sz="2000" b="1" i="1" u="sng" dirty="0" smtClean="0"/>
              <a:t>Дотации</a:t>
            </a:r>
            <a:r>
              <a:rPr lang="ru-RU" sz="1600" dirty="0" smtClean="0"/>
              <a:t> 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r>
              <a:rPr lang="ru-RU" sz="2000" b="1" i="1" u="sng" dirty="0" smtClean="0"/>
              <a:t>Главный распорядитель бюджетных средств</a:t>
            </a:r>
            <a:r>
              <a:rPr lang="ru-RU" sz="1600" dirty="0" smtClean="0"/>
              <a:t> - орган государственной власти (государственный орган), </a:t>
            </a:r>
            <a:r>
              <a:rPr lang="ru-RU" sz="1600" dirty="0" err="1" smtClean="0"/>
              <a:t>орган</a:t>
            </a:r>
            <a:r>
              <a:rPr lang="ru-RU" sz="1600" dirty="0" smtClean="0"/>
              <a:t>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средств.</a:t>
            </a:r>
          </a:p>
          <a:p>
            <a:r>
              <a:rPr lang="ru-RU" sz="2000" b="1" i="1" u="sng" dirty="0" smtClean="0"/>
              <a:t>Текущий финансовый год</a:t>
            </a:r>
            <a:r>
              <a:rPr lang="ru-RU" sz="1600" dirty="0" smtClean="0"/>
              <a:t> - </a:t>
            </a:r>
            <a:r>
              <a:rPr lang="ru-RU" sz="1600" dirty="0" err="1" smtClean="0"/>
              <a:t>год</a:t>
            </a:r>
            <a:r>
              <a:rPr lang="ru-RU" sz="1600" dirty="0" smtClean="0"/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  <a:p>
            <a:r>
              <a:rPr lang="ru-RU" sz="2000" b="1" i="1" u="sng" dirty="0" smtClean="0"/>
              <a:t>Очередной финансовый год</a:t>
            </a:r>
            <a:r>
              <a:rPr lang="ru-RU" sz="1600" dirty="0" smtClean="0"/>
              <a:t> - </a:t>
            </a:r>
            <a:r>
              <a:rPr lang="ru-RU" sz="1600" dirty="0" err="1" smtClean="0"/>
              <a:t>год</a:t>
            </a:r>
            <a:r>
              <a:rPr lang="ru-RU" sz="1600" dirty="0" smtClean="0"/>
              <a:t>, следующий за текущим финансовым годом.</a:t>
            </a:r>
          </a:p>
          <a:p>
            <a:r>
              <a:rPr lang="ru-RU" sz="2000" b="1" i="1" u="sng" dirty="0" smtClean="0"/>
              <a:t>Отчетный финансовый год</a:t>
            </a:r>
            <a:r>
              <a:rPr lang="ru-RU" sz="1600" dirty="0" smtClean="0"/>
              <a:t> - </a:t>
            </a:r>
            <a:r>
              <a:rPr lang="ru-RU" sz="1600" dirty="0" err="1" smtClean="0"/>
              <a:t>год</a:t>
            </a:r>
            <a:r>
              <a:rPr lang="ru-RU" sz="1600" dirty="0" smtClean="0"/>
              <a:t>, предшествующий текущему финансовому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332656"/>
            <a:ext cx="3983084" cy="2592288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8313" y="3065463"/>
            <a:ext cx="79740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Каждый житель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принять участие в обсуждении проекта бюджета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поселения и отчёта о его исполнении</a:t>
            </a:r>
          </a:p>
        </p:txBody>
      </p:sp>
      <p:pic>
        <p:nvPicPr>
          <p:cNvPr id="9217" name="Picture 1" descr="C:\Users\Root-pc\Downloads\sovet-1-kak-otkryt-delo-bezrabotnomu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93096"/>
            <a:ext cx="338437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914400" y="141287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Arial" charset="0"/>
              </a:rPr>
              <a:t>ПРИНЦИП разграничения</a:t>
            </a:r>
            <a:r>
              <a:rPr lang="ru-RU" altLang="ru-RU">
                <a:latin typeface="Arial" charset="0"/>
              </a:rPr>
              <a:t> доходов, расходов и источников финансирования дефицита бюджета</a:t>
            </a:r>
          </a:p>
        </p:txBody>
      </p:sp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Arial" charset="0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830263" y="4149725"/>
            <a:ext cx="7632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Разграничение </a:t>
            </a:r>
            <a:r>
              <a:rPr lang="ru-RU" altLang="ru-RU" sz="1600" b="1" u="sng">
                <a:latin typeface="Arial" charset="0"/>
              </a:rPr>
              <a:t>доходов </a:t>
            </a:r>
            <a:r>
              <a:rPr lang="ru-RU" altLang="ru-RU" sz="1600">
                <a:latin typeface="Arial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Разграничение </a:t>
            </a:r>
            <a:r>
              <a:rPr lang="ru-RU" altLang="ru-RU" sz="1600" b="1" u="sng">
                <a:latin typeface="Arial" charset="0"/>
              </a:rPr>
              <a:t>расходов</a:t>
            </a:r>
            <a:r>
              <a:rPr lang="ru-RU" altLang="ru-RU" sz="1600">
                <a:latin typeface="Arial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24581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2184400"/>
            <a:ext cx="26241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144" y="2060848"/>
            <a:ext cx="2795587" cy="209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25602" name="Rectangle 19"/>
          <p:cNvSpPr>
            <a:spLocks noChangeArrowheads="1"/>
          </p:cNvSpPr>
          <p:nvPr/>
        </p:nvSpPr>
        <p:spPr bwMode="auto">
          <a:xfrm>
            <a:off x="871538" y="3511550"/>
            <a:ext cx="2305050" cy="280828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Поступления от уплаты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налогов, установленных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Налоговым Кодексом РФ: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-налог на доходы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акцизы;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-налоги на совокупный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 доход;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-налоги на имущество;</a:t>
            </a:r>
          </a:p>
          <a:p>
            <a:pPr>
              <a:buFontTx/>
              <a:buChar char="-"/>
            </a:pPr>
            <a:r>
              <a:rPr lang="ru-RU" altLang="ru-RU" sz="1400" dirty="0" smtClean="0">
                <a:solidFill>
                  <a:srgbClr val="000000"/>
                </a:solidFill>
                <a:latin typeface="Arial" charset="0"/>
              </a:rPr>
              <a:t>Госпошлина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-Доходы от уплаты 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акцизов на ГСМ</a:t>
            </a:r>
            <a:r>
              <a:rPr lang="ru-RU" altLang="ru-RU" sz="1400" dirty="0" smtClean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>
              <a:buFontTx/>
              <a:buChar char="-"/>
            </a:pPr>
            <a:endParaRPr lang="ru-RU" altLang="ru-RU" sz="14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20"/>
          <p:cNvSpPr>
            <a:spLocks noChangeArrowheads="1"/>
          </p:cNvSpPr>
          <p:nvPr/>
        </p:nvSpPr>
        <p:spPr bwMode="auto">
          <a:xfrm>
            <a:off x="3549650" y="3505200"/>
            <a:ext cx="2663825" cy="280828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Платежи, установленные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 законодательством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Российской Федерации: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  <a:latin typeface="Arial" charset="0"/>
              </a:rPr>
              <a:t>--</a:t>
            </a:r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доходы от использования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муниципального имущества;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-доходы от реализации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муниципального имущества;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штрафы за нарушение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законодательства;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-прочие неналоговые доходы</a:t>
            </a:r>
          </a:p>
        </p:txBody>
      </p:sp>
      <p:sp>
        <p:nvSpPr>
          <p:cNvPr id="25604" name="Rectangle 21"/>
          <p:cNvSpPr>
            <a:spLocks noChangeArrowheads="1"/>
          </p:cNvSpPr>
          <p:nvPr/>
        </p:nvSpPr>
        <p:spPr bwMode="auto">
          <a:xfrm>
            <a:off x="6372225" y="3500438"/>
            <a:ext cx="2401888" cy="280828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Поступления от других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 бюджетов (межбюджетные 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трансферты),организаций, 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граждан (кроме налоговых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07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8500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39515" y="1240483"/>
            <a:ext cx="7772400" cy="2044699"/>
            <a:chOff x="410" y="705"/>
            <a:chExt cx="4236" cy="1288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2400">
                  <a:latin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Безвозмездные </a:t>
              </a:r>
            </a:p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26626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i="1">
                <a:latin typeface="Arial" charset="0"/>
              </a:rPr>
              <a:t>Межбюджетные трансферты</a:t>
            </a:r>
            <a:r>
              <a:rPr lang="ru-RU" altLang="ru-RU">
                <a:latin typeface="Arial" charset="0"/>
              </a:rPr>
              <a:t> – </a:t>
            </a:r>
          </a:p>
          <a:p>
            <a:pPr algn="ctr"/>
            <a:r>
              <a:rPr lang="ru-RU" altLang="ru-RU" sz="1600">
                <a:latin typeface="Arial" charset="0"/>
              </a:rPr>
              <a:t>это средства,</a:t>
            </a:r>
          </a:p>
          <a:p>
            <a:pPr algn="ctr"/>
            <a:r>
              <a:rPr lang="ru-RU" altLang="ru-RU" sz="1600">
                <a:latin typeface="Arial" charset="0"/>
              </a:rPr>
              <a:t>предоставляемые одним бюджетом</a:t>
            </a:r>
          </a:p>
          <a:p>
            <a:pPr algn="ctr"/>
            <a:r>
              <a:rPr lang="ru-RU" altLang="ru-RU" sz="1600">
                <a:latin typeface="Arial" charset="0"/>
              </a:rPr>
              <a:t>бюджетной системы Российской Федерации</a:t>
            </a:r>
          </a:p>
          <a:p>
            <a:pPr algn="ctr"/>
            <a:r>
              <a:rPr lang="ru-RU" altLang="ru-RU" sz="1600">
                <a:latin typeface="Arial" charset="0"/>
              </a:rPr>
              <a:t>другому бюджету бюджетной системы </a:t>
            </a:r>
          </a:p>
          <a:p>
            <a:pPr algn="ctr"/>
            <a:r>
              <a:rPr lang="ru-RU" altLang="ru-RU" sz="1600">
                <a:latin typeface="Arial" charset="0"/>
              </a:rPr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>
                <a:solidFill>
                  <a:srgbClr val="000000"/>
                </a:solidFill>
                <a:latin typeface="Calibri" pitchFamily="34" charset="0"/>
              </a:rPr>
              <a:t>Дотации</a:t>
            </a:r>
            <a:r>
              <a:rPr lang="ru-RU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 i="1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от лат. "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Dotatio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" – дар, пожертвование</a:t>
            </a:r>
            <a:r>
              <a:rPr lang="ru-RU" sz="1400" i="1">
                <a:solidFill>
                  <a:srgbClr val="000000"/>
                </a:solidFill>
                <a:latin typeface="Calibri" pitchFamily="34" charset="0"/>
              </a:rPr>
              <a:t>) –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предоставляются без определения конкретной цели их использования</a:t>
            </a:r>
            <a:endParaRPr lang="ru-RU" sz="14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Субвенции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(от лат. "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Subvenire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" –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Субсидии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(от лат. "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Subsidium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659563" y="2492375"/>
            <a:ext cx="2305050" cy="208756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Иные</a:t>
            </a:r>
            <a:r>
              <a:rPr lang="ru-RU" b="1" i="1">
                <a:latin typeface="Calibri" pitchFamily="34" charset="0"/>
              </a:rPr>
              <a:t> </a:t>
            </a: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межбюджетные</a:t>
            </a:r>
            <a:r>
              <a:rPr lang="ru-RU" b="1" i="1">
                <a:latin typeface="Calibri" pitchFamily="34" charset="0"/>
              </a:rPr>
              <a:t> </a:t>
            </a: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трансферты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700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16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27088" y="765175"/>
            <a:ext cx="7489825" cy="5400675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Доходы  бюджета поселения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утверждены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6827,4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рублей. 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Собственные  доходы  бюджета поселения в 2016 году прогнозируются в объеме 3760,5 тыс. рублей.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Основными доходными источниками являются налоговые и неналоговые доходы, их доля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году составит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55,07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процента в общих доходах решения о бюджете поселения.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1" name="Rectangle 171"/>
          <p:cNvSpPr>
            <a:spLocks noGrp="1" noChangeArrowheads="1"/>
          </p:cNvSpPr>
          <p:nvPr>
            <p:ph type="title"/>
          </p:nvPr>
        </p:nvSpPr>
        <p:spPr>
          <a:xfrm>
            <a:off x="467544" y="260649"/>
            <a:ext cx="8229600" cy="10081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8825" name="Text Box 175"/>
          <p:cNvSpPr txBox="1">
            <a:spLocks noChangeArrowheads="1"/>
          </p:cNvSpPr>
          <p:nvPr/>
        </p:nvSpPr>
        <p:spPr bwMode="auto">
          <a:xfrm>
            <a:off x="971550" y="404813"/>
            <a:ext cx="76327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b="1" dirty="0" smtClean="0"/>
              <a:t>Информация об исполнении бюджета Ковылкинского сельского поселения Тацинского района за             первое  полугодие 2016 года</a:t>
            </a:r>
            <a:r>
              <a:rPr lang="ru-RU" sz="1000" dirty="0" smtClean="0"/>
              <a:t>  </a:t>
            </a:r>
            <a:r>
              <a:rPr lang="ru-RU" sz="1000" b="1" dirty="0" smtClean="0"/>
              <a:t>по доходам.</a:t>
            </a:r>
          </a:p>
          <a:p>
            <a:pPr algn="ctr">
              <a:spcBef>
                <a:spcPct val="50000"/>
              </a:spcBef>
            </a:pPr>
            <a:endParaRPr lang="ru-RU" sz="1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928669"/>
          <a:ext cx="8429684" cy="5592037"/>
        </p:xfrm>
        <a:graphic>
          <a:graphicData uri="http://schemas.openxmlformats.org/drawingml/2006/table">
            <a:tbl>
              <a:tblPr/>
              <a:tblGrid>
                <a:gridCol w="4753507"/>
                <a:gridCol w="1293793"/>
                <a:gridCol w="1199886"/>
                <a:gridCol w="1182498"/>
              </a:tblGrid>
              <a:tr h="191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Наименование показателей</a:t>
                      </a:r>
                    </a:p>
                  </a:txBody>
                  <a:tcPr marL="3423" marR="3423" marT="34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утвержденный бюджет 2016 года Собранием депутатов </a:t>
                      </a:r>
                    </a:p>
                  </a:txBody>
                  <a:tcPr marL="3423" marR="3423" marT="3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Факт на 01.07.16г.</a:t>
                      </a:r>
                    </a:p>
                  </a:txBody>
                  <a:tcPr marL="3423" marR="3423" marT="3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% выполнения к году</a:t>
                      </a:r>
                    </a:p>
                  </a:txBody>
                  <a:tcPr marL="3423" marR="3423" marT="3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44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3764,7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1292,2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34,3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44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326,1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170,6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52,3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70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 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1417,0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721,8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50,9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44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200,1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211,7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105,8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29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за совершение нотариальных действий (за исключением действий, совершаемых консульскими учреждениями Российской Федерации)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3,6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1,1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30,6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44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40,3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1,9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4,7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44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 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1764,6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176,0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10,0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70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11,8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9,1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77,1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712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в виде арендной платы за земли после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разгранечения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государственной собственности на землю, а также  средства от  продажи права на заключения договоров аренды указанных земельных участков (за исключением земельных участков бюджетных и автономных учреждений)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4,2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3,2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76,2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29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7,6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5,9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77,6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29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Денежные взыскания (штрафы) за нарушение законодательства в области обеспечения санитарно-эпидемиологического благополучия человека и законодательства в сфере защиты прав потребителей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1,2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0,0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44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3090,8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2060,2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66,7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70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муниципальных районов на выравнивание бюджетной обеспеченности 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2996,8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1976,7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66,0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70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сельских поселений на осуществление первичного воинского учета на территориях,где отсутствуют военные комиссариаты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69,9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59,4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85,0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70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сельских поселений на выполнение передаваемых полномочий субъектов Российской Федерации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0,2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0,2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100,0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870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трансферты, передаваемые бюджетам сельских поселений</a:t>
                      </a:r>
                    </a:p>
                  </a:txBody>
                  <a:tcPr marL="3423" marR="3423" marT="34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23,9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23,9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0,0</a:t>
                      </a:r>
                    </a:p>
                  </a:txBody>
                  <a:tcPr marL="3423" marR="3423" marT="34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1357</TotalTime>
  <Words>1053</Words>
  <Application>Microsoft Office PowerPoint</Application>
  <PresentationFormat>Экран (4:3)</PresentationFormat>
  <Paragraphs>267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Склон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   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Администратор</cp:lastModifiedBy>
  <cp:revision>161</cp:revision>
  <cp:lastPrinted>2014-05-13T11:35:02Z</cp:lastPrinted>
  <dcterms:created xsi:type="dcterms:W3CDTF">2014-05-12T16:47:43Z</dcterms:created>
  <dcterms:modified xsi:type="dcterms:W3CDTF">2016-07-26T10:26:38Z</dcterms:modified>
</cp:coreProperties>
</file>