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341" r:id="rId3"/>
    <p:sldId id="342" r:id="rId4"/>
    <p:sldId id="343" r:id="rId5"/>
    <p:sldId id="394" r:id="rId6"/>
    <p:sldId id="397" r:id="rId7"/>
    <p:sldId id="398" r:id="rId8"/>
    <p:sldId id="396" r:id="rId9"/>
    <p:sldId id="400" r:id="rId10"/>
    <p:sldId id="399" r:id="rId11"/>
    <p:sldId id="401" r:id="rId12"/>
    <p:sldId id="344" r:id="rId13"/>
    <p:sldId id="486" r:id="rId14"/>
    <p:sldId id="487" r:id="rId15"/>
    <p:sldId id="488" r:id="rId16"/>
    <p:sldId id="458" r:id="rId17"/>
    <p:sldId id="303" r:id="rId18"/>
    <p:sldId id="362" r:id="rId19"/>
    <p:sldId id="352" r:id="rId20"/>
    <p:sldId id="353" r:id="rId21"/>
    <p:sldId id="354" r:id="rId22"/>
    <p:sldId id="489" r:id="rId23"/>
    <p:sldId id="272" r:id="rId24"/>
    <p:sldId id="359" r:id="rId25"/>
    <p:sldId id="498" r:id="rId26"/>
    <p:sldId id="499" r:id="rId27"/>
    <p:sldId id="500" r:id="rId28"/>
    <p:sldId id="460" r:id="rId29"/>
    <p:sldId id="363" r:id="rId30"/>
    <p:sldId id="420" r:id="rId31"/>
    <p:sldId id="462" r:id="rId32"/>
    <p:sldId id="461" r:id="rId33"/>
    <p:sldId id="508" r:id="rId34"/>
    <p:sldId id="459" r:id="rId35"/>
    <p:sldId id="463" r:id="rId36"/>
    <p:sldId id="491" r:id="rId37"/>
    <p:sldId id="312" r:id="rId38"/>
    <p:sldId id="464" r:id="rId39"/>
    <p:sldId id="492" r:id="rId40"/>
    <p:sldId id="493" r:id="rId41"/>
    <p:sldId id="494" r:id="rId42"/>
    <p:sldId id="495" r:id="rId43"/>
    <p:sldId id="501" r:id="rId44"/>
    <p:sldId id="496" r:id="rId45"/>
    <p:sldId id="497" r:id="rId46"/>
    <p:sldId id="502" r:id="rId47"/>
    <p:sldId id="503" r:id="rId48"/>
    <p:sldId id="504" r:id="rId49"/>
    <p:sldId id="505" r:id="rId50"/>
    <p:sldId id="506" r:id="rId51"/>
    <p:sldId id="507" r:id="rId52"/>
    <p:sldId id="465" r:id="rId53"/>
    <p:sldId id="509" r:id="rId54"/>
    <p:sldId id="510" r:id="rId55"/>
    <p:sldId id="468" r:id="rId56"/>
    <p:sldId id="306" r:id="rId57"/>
    <p:sldId id="511" r:id="rId58"/>
    <p:sldId id="469" r:id="rId59"/>
    <p:sldId id="374" r:id="rId60"/>
    <p:sldId id="371" r:id="rId61"/>
    <p:sldId id="427" r:id="rId62"/>
    <p:sldId id="428" r:id="rId63"/>
    <p:sldId id="512" r:id="rId64"/>
    <p:sldId id="321" r:id="rId65"/>
    <p:sldId id="472" r:id="rId66"/>
    <p:sldId id="513" r:id="rId67"/>
    <p:sldId id="514" r:id="rId68"/>
    <p:sldId id="515" r:id="rId69"/>
    <p:sldId id="516" r:id="rId70"/>
    <p:sldId id="517" r:id="rId71"/>
    <p:sldId id="518" r:id="rId72"/>
    <p:sldId id="372" r:id="rId73"/>
    <p:sldId id="473" r:id="rId74"/>
    <p:sldId id="414" r:id="rId75"/>
    <p:sldId id="519" r:id="rId76"/>
    <p:sldId id="375" r:id="rId77"/>
    <p:sldId id="377" r:id="rId78"/>
    <p:sldId id="477" r:id="rId79"/>
    <p:sldId id="478" r:id="rId80"/>
    <p:sldId id="376" r:id="rId81"/>
    <p:sldId id="520" r:id="rId82"/>
    <p:sldId id="378" r:id="rId83"/>
    <p:sldId id="380" r:id="rId84"/>
    <p:sldId id="381" r:id="rId85"/>
    <p:sldId id="432" r:id="rId86"/>
    <p:sldId id="351" r:id="rId87"/>
    <p:sldId id="350" r:id="rId88"/>
    <p:sldId id="317" r:id="rId89"/>
    <p:sldId id="521" r:id="rId90"/>
    <p:sldId id="433" r:id="rId91"/>
    <p:sldId id="479" r:id="rId92"/>
    <p:sldId id="481" r:id="rId93"/>
    <p:sldId id="483" r:id="rId94"/>
    <p:sldId id="387" r:id="rId95"/>
    <p:sldId id="388" r:id="rId96"/>
    <p:sldId id="484" r:id="rId97"/>
    <p:sldId id="485" r:id="rId98"/>
    <p:sldId id="301" r:id="rId99"/>
    <p:sldId id="455" r:id="rId10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1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6C0F9D-9F44-4036-A737-1A9EFCE8E020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BB6F1DB-83FB-4281-827A-F215368A56E9}">
      <dgm:prSet phldrT="[Текст]"/>
      <dgm:spPr/>
      <dgm:t>
        <a:bodyPr/>
        <a:lstStyle/>
        <a:p>
          <a:pPr algn="ctr"/>
          <a:r>
            <a:rPr lang="ru-RU" dirty="0" smtClean="0">
              <a:latin typeface="Arial Black" pitchFamily="34" charset="0"/>
            </a:rPr>
            <a:t>СОБСТВЕННЫЕ       ДОХОДЫ</a:t>
          </a:r>
          <a:endParaRPr lang="ru-RU" dirty="0">
            <a:latin typeface="Arial Black" pitchFamily="34" charset="0"/>
          </a:endParaRPr>
        </a:p>
      </dgm:t>
    </dgm:pt>
    <dgm:pt modelId="{769DF2A0-7A24-4624-9323-C1E9FFD27DF6}" type="parTrans" cxnId="{BE5C0833-5B9B-465A-8E27-BE48F11213A2}">
      <dgm:prSet/>
      <dgm:spPr/>
      <dgm:t>
        <a:bodyPr/>
        <a:lstStyle/>
        <a:p>
          <a:pPr algn="ctr"/>
          <a:endParaRPr lang="ru-RU"/>
        </a:p>
      </dgm:t>
    </dgm:pt>
    <dgm:pt modelId="{C4322ACB-3F55-40F1-A5DE-9A8FD3E14865}" type="sibTrans" cxnId="{BE5C0833-5B9B-465A-8E27-BE48F11213A2}">
      <dgm:prSet/>
      <dgm:spPr/>
      <dgm:t>
        <a:bodyPr/>
        <a:lstStyle/>
        <a:p>
          <a:pPr algn="ctr"/>
          <a:endParaRPr lang="ru-RU"/>
        </a:p>
      </dgm:t>
    </dgm:pt>
    <dgm:pt modelId="{F1713596-5597-48B6-ACB9-B4AF7820F7DB}">
      <dgm:prSet phldrT="[Текст]"/>
      <dgm:spPr/>
      <dgm:t>
        <a:bodyPr/>
        <a:lstStyle/>
        <a:p>
          <a:pPr algn="ctr"/>
          <a:r>
            <a:rPr lang="ru-RU" i="0" dirty="0" smtClean="0">
              <a:latin typeface="Arial Black" pitchFamily="34" charset="0"/>
            </a:rPr>
            <a:t>план 5 403, 5 тыс. руб.</a:t>
          </a:r>
          <a:endParaRPr lang="ru-RU" i="0" dirty="0">
            <a:latin typeface="Arial Black" pitchFamily="34" charset="0"/>
          </a:endParaRPr>
        </a:p>
      </dgm:t>
    </dgm:pt>
    <dgm:pt modelId="{AC303632-6D81-4972-8682-C9AF6AF021BC}" type="parTrans" cxnId="{1273EABF-53AC-4886-963B-BE4CBCCFB5C4}">
      <dgm:prSet/>
      <dgm:spPr/>
      <dgm:t>
        <a:bodyPr/>
        <a:lstStyle/>
        <a:p>
          <a:pPr algn="ctr"/>
          <a:endParaRPr lang="ru-RU"/>
        </a:p>
      </dgm:t>
    </dgm:pt>
    <dgm:pt modelId="{260C716D-8D06-4AAF-900F-C1B3EF3A2CC8}" type="sibTrans" cxnId="{1273EABF-53AC-4886-963B-BE4CBCCFB5C4}">
      <dgm:prSet/>
      <dgm:spPr/>
      <dgm:t>
        <a:bodyPr/>
        <a:lstStyle/>
        <a:p>
          <a:pPr algn="ctr"/>
          <a:endParaRPr lang="ru-RU"/>
        </a:p>
      </dgm:t>
    </dgm:pt>
    <dgm:pt modelId="{DD830482-93EF-4A01-BB3E-3DD04C519FB4}">
      <dgm:prSet phldrT="[Текст]"/>
      <dgm:spPr/>
      <dgm:t>
        <a:bodyPr/>
        <a:lstStyle/>
        <a:p>
          <a:pPr algn="ctr"/>
          <a:r>
            <a:rPr lang="ru-RU" dirty="0" smtClean="0">
              <a:latin typeface="Arial Black" pitchFamily="34" charset="0"/>
            </a:rPr>
            <a:t>исполнение  2 582 ,5 тыс. руб. </a:t>
          </a:r>
          <a:endParaRPr lang="ru-RU" dirty="0">
            <a:latin typeface="Arial Black" pitchFamily="34" charset="0"/>
          </a:endParaRPr>
        </a:p>
      </dgm:t>
    </dgm:pt>
    <dgm:pt modelId="{C7F0AF21-F468-4678-907A-839887BFCF97}" type="parTrans" cxnId="{74305396-1454-4ADE-8CF0-599FD3157754}">
      <dgm:prSet/>
      <dgm:spPr/>
      <dgm:t>
        <a:bodyPr/>
        <a:lstStyle/>
        <a:p>
          <a:pPr algn="ctr"/>
          <a:endParaRPr lang="ru-RU"/>
        </a:p>
      </dgm:t>
    </dgm:pt>
    <dgm:pt modelId="{2B0C758D-7AFE-4423-A5D1-2A19B00E2FB2}" type="sibTrans" cxnId="{74305396-1454-4ADE-8CF0-599FD3157754}">
      <dgm:prSet/>
      <dgm:spPr/>
      <dgm:t>
        <a:bodyPr/>
        <a:lstStyle/>
        <a:p>
          <a:pPr algn="ctr"/>
          <a:endParaRPr lang="ru-RU"/>
        </a:p>
      </dgm:t>
    </dgm:pt>
    <dgm:pt modelId="{C15BB647-6397-4E81-BFB0-32813A97181E}" type="pres">
      <dgm:prSet presAssocID="{076C0F9D-9F44-4036-A737-1A9EFCE8E02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255B8A-ADE3-498B-ACB6-4167B00AD886}" type="pres">
      <dgm:prSet presAssocID="{FBB6F1DB-83FB-4281-827A-F215368A56E9}" presName="parentLin" presStyleCnt="0"/>
      <dgm:spPr/>
    </dgm:pt>
    <dgm:pt modelId="{D670BDDE-D8E5-4860-80BE-B4372A839B42}" type="pres">
      <dgm:prSet presAssocID="{FBB6F1DB-83FB-4281-827A-F215368A56E9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5435FA7B-3DAB-4F8C-85AC-1B245437D3C9}" type="pres">
      <dgm:prSet presAssocID="{FBB6F1DB-83FB-4281-827A-F215368A56E9}" presName="parentText" presStyleLbl="node1" presStyleIdx="0" presStyleCnt="3" custScaleX="137699" custLinFactNeighborX="-18958" custLinFactNeighborY="-853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219A4A-E346-43AB-9E10-A53D6E3FCEBC}" type="pres">
      <dgm:prSet presAssocID="{FBB6F1DB-83FB-4281-827A-F215368A56E9}" presName="negativeSpace" presStyleCnt="0"/>
      <dgm:spPr/>
    </dgm:pt>
    <dgm:pt modelId="{21A8E64B-2F50-4930-A358-406A9C8DD468}" type="pres">
      <dgm:prSet presAssocID="{FBB6F1DB-83FB-4281-827A-F215368A56E9}" presName="childText" presStyleLbl="conFgAcc1" presStyleIdx="0" presStyleCnt="3">
        <dgm:presLayoutVars>
          <dgm:bulletEnabled val="1"/>
        </dgm:presLayoutVars>
      </dgm:prSet>
      <dgm:spPr/>
    </dgm:pt>
    <dgm:pt modelId="{35F5047E-E766-4296-BEE9-F30CE61C2200}" type="pres">
      <dgm:prSet presAssocID="{C4322ACB-3F55-40F1-A5DE-9A8FD3E14865}" presName="spaceBetweenRectangles" presStyleCnt="0"/>
      <dgm:spPr/>
    </dgm:pt>
    <dgm:pt modelId="{CAABA827-3FA1-4C0E-BD5F-3474FF736EF8}" type="pres">
      <dgm:prSet presAssocID="{F1713596-5597-48B6-ACB9-B4AF7820F7DB}" presName="parentLin" presStyleCnt="0"/>
      <dgm:spPr/>
    </dgm:pt>
    <dgm:pt modelId="{FCBFBA38-F92E-4460-9C82-D3D8831E4C48}" type="pres">
      <dgm:prSet presAssocID="{F1713596-5597-48B6-ACB9-B4AF7820F7DB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B0BA8A36-09A2-42EE-ACEE-117CB44B1629}" type="pres">
      <dgm:prSet presAssocID="{F1713596-5597-48B6-ACB9-B4AF7820F7DB}" presName="parentText" presStyleLbl="node1" presStyleIdx="1" presStyleCnt="3" custLinFactX="3819" custLinFactNeighborX="100000" custLinFactNeighborY="-4737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45F95C-B51E-4F6D-B210-3DD7021BFDCF}" type="pres">
      <dgm:prSet presAssocID="{F1713596-5597-48B6-ACB9-B4AF7820F7DB}" presName="negativeSpace" presStyleCnt="0"/>
      <dgm:spPr/>
    </dgm:pt>
    <dgm:pt modelId="{06BFE766-92AD-4BA5-9B25-87C22A8122CB}" type="pres">
      <dgm:prSet presAssocID="{F1713596-5597-48B6-ACB9-B4AF7820F7DB}" presName="childText" presStyleLbl="conFgAcc1" presStyleIdx="1" presStyleCnt="3">
        <dgm:presLayoutVars>
          <dgm:bulletEnabled val="1"/>
        </dgm:presLayoutVars>
      </dgm:prSet>
      <dgm:spPr/>
    </dgm:pt>
    <dgm:pt modelId="{6A5688DB-9E28-41D9-806D-78BB34888FDD}" type="pres">
      <dgm:prSet presAssocID="{260C716D-8D06-4AAF-900F-C1B3EF3A2CC8}" presName="spaceBetweenRectangles" presStyleCnt="0"/>
      <dgm:spPr/>
    </dgm:pt>
    <dgm:pt modelId="{A851DDC1-44F4-4E81-A39C-753338343739}" type="pres">
      <dgm:prSet presAssocID="{DD830482-93EF-4A01-BB3E-3DD04C519FB4}" presName="parentLin" presStyleCnt="0"/>
      <dgm:spPr/>
    </dgm:pt>
    <dgm:pt modelId="{0A998B0A-79A1-4823-A34F-098FB11E224B}" type="pres">
      <dgm:prSet presAssocID="{DD830482-93EF-4A01-BB3E-3DD04C519FB4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55D22C0F-D35F-4E1A-91A9-77E9E2CC86D4}" type="pres">
      <dgm:prSet presAssocID="{DD830482-93EF-4A01-BB3E-3DD04C519FB4}" presName="parentText" presStyleLbl="node1" presStyleIdx="2" presStyleCnt="3" custLinFactX="8779" custLinFactNeighborX="100000" custLinFactNeighborY="3087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B4935C-6CD5-4DD8-8E38-C0086D728F59}" type="pres">
      <dgm:prSet presAssocID="{DD830482-93EF-4A01-BB3E-3DD04C519FB4}" presName="negativeSpace" presStyleCnt="0"/>
      <dgm:spPr/>
    </dgm:pt>
    <dgm:pt modelId="{9555FA92-1EDF-43D8-9CEF-9243DB0F7581}" type="pres">
      <dgm:prSet presAssocID="{DD830482-93EF-4A01-BB3E-3DD04C519FB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E5C0833-5B9B-465A-8E27-BE48F11213A2}" srcId="{076C0F9D-9F44-4036-A737-1A9EFCE8E020}" destId="{FBB6F1DB-83FB-4281-827A-F215368A56E9}" srcOrd="0" destOrd="0" parTransId="{769DF2A0-7A24-4624-9323-C1E9FFD27DF6}" sibTransId="{C4322ACB-3F55-40F1-A5DE-9A8FD3E14865}"/>
    <dgm:cxn modelId="{5CFBD7A6-3232-4510-A082-C27E63B248EB}" type="presOf" srcId="{076C0F9D-9F44-4036-A737-1A9EFCE8E020}" destId="{C15BB647-6397-4E81-BFB0-32813A97181E}" srcOrd="0" destOrd="0" presId="urn:microsoft.com/office/officeart/2005/8/layout/list1"/>
    <dgm:cxn modelId="{D347BEA4-4DD5-49C8-A5D0-BB05C6EB0BEF}" type="presOf" srcId="{DD830482-93EF-4A01-BB3E-3DD04C519FB4}" destId="{55D22C0F-D35F-4E1A-91A9-77E9E2CC86D4}" srcOrd="1" destOrd="0" presId="urn:microsoft.com/office/officeart/2005/8/layout/list1"/>
    <dgm:cxn modelId="{74305396-1454-4ADE-8CF0-599FD3157754}" srcId="{076C0F9D-9F44-4036-A737-1A9EFCE8E020}" destId="{DD830482-93EF-4A01-BB3E-3DD04C519FB4}" srcOrd="2" destOrd="0" parTransId="{C7F0AF21-F468-4678-907A-839887BFCF97}" sibTransId="{2B0C758D-7AFE-4423-A5D1-2A19B00E2FB2}"/>
    <dgm:cxn modelId="{F875F208-05C8-433F-B49D-B8B8B3380258}" type="presOf" srcId="{F1713596-5597-48B6-ACB9-B4AF7820F7DB}" destId="{FCBFBA38-F92E-4460-9C82-D3D8831E4C48}" srcOrd="0" destOrd="0" presId="urn:microsoft.com/office/officeart/2005/8/layout/list1"/>
    <dgm:cxn modelId="{98754A99-8D98-415D-92D1-50EBDB75B021}" type="presOf" srcId="{DD830482-93EF-4A01-BB3E-3DD04C519FB4}" destId="{0A998B0A-79A1-4823-A34F-098FB11E224B}" srcOrd="0" destOrd="0" presId="urn:microsoft.com/office/officeart/2005/8/layout/list1"/>
    <dgm:cxn modelId="{0D87F831-122B-49B1-8343-094CAB019922}" type="presOf" srcId="{F1713596-5597-48B6-ACB9-B4AF7820F7DB}" destId="{B0BA8A36-09A2-42EE-ACEE-117CB44B1629}" srcOrd="1" destOrd="0" presId="urn:microsoft.com/office/officeart/2005/8/layout/list1"/>
    <dgm:cxn modelId="{437EFE64-4658-433F-B89A-65052F25575A}" type="presOf" srcId="{FBB6F1DB-83FB-4281-827A-F215368A56E9}" destId="{5435FA7B-3DAB-4F8C-85AC-1B245437D3C9}" srcOrd="1" destOrd="0" presId="urn:microsoft.com/office/officeart/2005/8/layout/list1"/>
    <dgm:cxn modelId="{2E227923-72D6-4C68-921F-B57FA307F6DD}" type="presOf" srcId="{FBB6F1DB-83FB-4281-827A-F215368A56E9}" destId="{D670BDDE-D8E5-4860-80BE-B4372A839B42}" srcOrd="0" destOrd="0" presId="urn:microsoft.com/office/officeart/2005/8/layout/list1"/>
    <dgm:cxn modelId="{1273EABF-53AC-4886-963B-BE4CBCCFB5C4}" srcId="{076C0F9D-9F44-4036-A737-1A9EFCE8E020}" destId="{F1713596-5597-48B6-ACB9-B4AF7820F7DB}" srcOrd="1" destOrd="0" parTransId="{AC303632-6D81-4972-8682-C9AF6AF021BC}" sibTransId="{260C716D-8D06-4AAF-900F-C1B3EF3A2CC8}"/>
    <dgm:cxn modelId="{7BB14B06-7854-495C-8FF4-B27A6B8AA2EF}" type="presParOf" srcId="{C15BB647-6397-4E81-BFB0-32813A97181E}" destId="{79255B8A-ADE3-498B-ACB6-4167B00AD886}" srcOrd="0" destOrd="0" presId="urn:microsoft.com/office/officeart/2005/8/layout/list1"/>
    <dgm:cxn modelId="{1B29E92D-7D84-4F55-8681-30FFC751EBB2}" type="presParOf" srcId="{79255B8A-ADE3-498B-ACB6-4167B00AD886}" destId="{D670BDDE-D8E5-4860-80BE-B4372A839B42}" srcOrd="0" destOrd="0" presId="urn:microsoft.com/office/officeart/2005/8/layout/list1"/>
    <dgm:cxn modelId="{F288CAEB-4F37-45D3-A7A6-2A52544C32B0}" type="presParOf" srcId="{79255B8A-ADE3-498B-ACB6-4167B00AD886}" destId="{5435FA7B-3DAB-4F8C-85AC-1B245437D3C9}" srcOrd="1" destOrd="0" presId="urn:microsoft.com/office/officeart/2005/8/layout/list1"/>
    <dgm:cxn modelId="{48E3943D-BFC3-42F4-9CCC-85DF5D183826}" type="presParOf" srcId="{C15BB647-6397-4E81-BFB0-32813A97181E}" destId="{0C219A4A-E346-43AB-9E10-A53D6E3FCEBC}" srcOrd="1" destOrd="0" presId="urn:microsoft.com/office/officeart/2005/8/layout/list1"/>
    <dgm:cxn modelId="{326B8308-F123-4011-8318-BBCD37F9EDDB}" type="presParOf" srcId="{C15BB647-6397-4E81-BFB0-32813A97181E}" destId="{21A8E64B-2F50-4930-A358-406A9C8DD468}" srcOrd="2" destOrd="0" presId="urn:microsoft.com/office/officeart/2005/8/layout/list1"/>
    <dgm:cxn modelId="{1319B843-151D-4CF1-8E69-1EA180457340}" type="presParOf" srcId="{C15BB647-6397-4E81-BFB0-32813A97181E}" destId="{35F5047E-E766-4296-BEE9-F30CE61C2200}" srcOrd="3" destOrd="0" presId="urn:microsoft.com/office/officeart/2005/8/layout/list1"/>
    <dgm:cxn modelId="{79C99FE5-1D89-432A-B301-57E42340E7CB}" type="presParOf" srcId="{C15BB647-6397-4E81-BFB0-32813A97181E}" destId="{CAABA827-3FA1-4C0E-BD5F-3474FF736EF8}" srcOrd="4" destOrd="0" presId="urn:microsoft.com/office/officeart/2005/8/layout/list1"/>
    <dgm:cxn modelId="{80D33A09-8CC6-48DD-BAB5-8CCB60BFE692}" type="presParOf" srcId="{CAABA827-3FA1-4C0E-BD5F-3474FF736EF8}" destId="{FCBFBA38-F92E-4460-9C82-D3D8831E4C48}" srcOrd="0" destOrd="0" presId="urn:microsoft.com/office/officeart/2005/8/layout/list1"/>
    <dgm:cxn modelId="{23FDED79-F025-4DE8-82C8-C8E68421A9B4}" type="presParOf" srcId="{CAABA827-3FA1-4C0E-BD5F-3474FF736EF8}" destId="{B0BA8A36-09A2-42EE-ACEE-117CB44B1629}" srcOrd="1" destOrd="0" presId="urn:microsoft.com/office/officeart/2005/8/layout/list1"/>
    <dgm:cxn modelId="{96AA264E-B535-48BA-AAD8-0F8662395684}" type="presParOf" srcId="{C15BB647-6397-4E81-BFB0-32813A97181E}" destId="{7145F95C-B51E-4F6D-B210-3DD7021BFDCF}" srcOrd="5" destOrd="0" presId="urn:microsoft.com/office/officeart/2005/8/layout/list1"/>
    <dgm:cxn modelId="{345B8CB8-2C7D-4B68-96A1-30DA1C7489FB}" type="presParOf" srcId="{C15BB647-6397-4E81-BFB0-32813A97181E}" destId="{06BFE766-92AD-4BA5-9B25-87C22A8122CB}" srcOrd="6" destOrd="0" presId="urn:microsoft.com/office/officeart/2005/8/layout/list1"/>
    <dgm:cxn modelId="{6E5B3473-4F8D-467C-988C-20AD1552A2AC}" type="presParOf" srcId="{C15BB647-6397-4E81-BFB0-32813A97181E}" destId="{6A5688DB-9E28-41D9-806D-78BB34888FDD}" srcOrd="7" destOrd="0" presId="urn:microsoft.com/office/officeart/2005/8/layout/list1"/>
    <dgm:cxn modelId="{A2031C67-8BF8-4F79-972F-3DB8C28E7187}" type="presParOf" srcId="{C15BB647-6397-4E81-BFB0-32813A97181E}" destId="{A851DDC1-44F4-4E81-A39C-753338343739}" srcOrd="8" destOrd="0" presId="urn:microsoft.com/office/officeart/2005/8/layout/list1"/>
    <dgm:cxn modelId="{5B66C585-EDE4-4D34-9C53-91789689CA48}" type="presParOf" srcId="{A851DDC1-44F4-4E81-A39C-753338343739}" destId="{0A998B0A-79A1-4823-A34F-098FB11E224B}" srcOrd="0" destOrd="0" presId="urn:microsoft.com/office/officeart/2005/8/layout/list1"/>
    <dgm:cxn modelId="{5BDED97C-01A0-44D7-A3D1-3697D666854F}" type="presParOf" srcId="{A851DDC1-44F4-4E81-A39C-753338343739}" destId="{55D22C0F-D35F-4E1A-91A9-77E9E2CC86D4}" srcOrd="1" destOrd="0" presId="urn:microsoft.com/office/officeart/2005/8/layout/list1"/>
    <dgm:cxn modelId="{FBD82BFB-7198-4A75-8865-BD7D6C26B3CD}" type="presParOf" srcId="{C15BB647-6397-4E81-BFB0-32813A97181E}" destId="{42B4935C-6CD5-4DD8-8E38-C0086D728F59}" srcOrd="9" destOrd="0" presId="urn:microsoft.com/office/officeart/2005/8/layout/list1"/>
    <dgm:cxn modelId="{7AE87A48-FB0B-41E0-A8E8-CA937ECD3621}" type="presParOf" srcId="{C15BB647-6397-4E81-BFB0-32813A97181E}" destId="{9555FA92-1EDF-43D8-9CEF-9243DB0F758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164B18-A5F8-4244-AF8E-55C052EEA0AD}" type="doc">
      <dgm:prSet loTypeId="urn:microsoft.com/office/officeart/2005/8/layout/bProcess4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041FCA5A-2763-4270-9472-AF7F448C3B7A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70C0"/>
              </a:solidFill>
              <a:latin typeface="Arial Black" pitchFamily="34" charset="0"/>
            </a:rPr>
            <a:t>Общегосударственные расходы</a:t>
          </a:r>
        </a:p>
        <a:p>
          <a:r>
            <a:rPr lang="ru-RU" sz="1800" b="1" dirty="0" smtClean="0">
              <a:latin typeface="Arial Black" pitchFamily="34" charset="0"/>
            </a:rPr>
            <a:t> 3 152, 4 тыс. руб.</a:t>
          </a:r>
          <a:endParaRPr lang="ru-RU" sz="1800" b="1" dirty="0">
            <a:latin typeface="Arial Black" pitchFamily="34" charset="0"/>
          </a:endParaRPr>
        </a:p>
      </dgm:t>
    </dgm:pt>
    <dgm:pt modelId="{4C9E5FB8-F477-4067-A23C-335DCD839530}" type="parTrans" cxnId="{B71DFBF9-858F-40C8-A034-1D0692B4E5E3}">
      <dgm:prSet/>
      <dgm:spPr/>
      <dgm:t>
        <a:bodyPr/>
        <a:lstStyle/>
        <a:p>
          <a:endParaRPr lang="ru-RU"/>
        </a:p>
      </dgm:t>
    </dgm:pt>
    <dgm:pt modelId="{1F113DCA-EC4B-471F-AEFA-D66DAC108CC3}" type="sibTrans" cxnId="{B71DFBF9-858F-40C8-A034-1D0692B4E5E3}">
      <dgm:prSet/>
      <dgm:spPr/>
      <dgm:t>
        <a:bodyPr/>
        <a:lstStyle/>
        <a:p>
          <a:endParaRPr lang="ru-RU"/>
        </a:p>
      </dgm:t>
    </dgm:pt>
    <dgm:pt modelId="{40B25BB7-C604-4579-9712-4ABA1A8E8EE4}">
      <dgm:prSet phldrT="[Текст]" custT="1"/>
      <dgm:spPr/>
      <dgm:t>
        <a:bodyPr/>
        <a:lstStyle/>
        <a:p>
          <a:r>
            <a:rPr lang="ru-RU" sz="1600" dirty="0" smtClean="0">
              <a:solidFill>
                <a:srgbClr val="0070C0"/>
              </a:solidFill>
              <a:latin typeface="Arial Black" pitchFamily="34" charset="0"/>
            </a:rPr>
            <a:t>благоустройство территории</a:t>
          </a:r>
        </a:p>
        <a:p>
          <a:r>
            <a:rPr lang="ru-RU" sz="1600" dirty="0" smtClean="0">
              <a:latin typeface="Arial Black" pitchFamily="34" charset="0"/>
            </a:rPr>
            <a:t>291,4 тыс.руб.</a:t>
          </a:r>
          <a:endParaRPr lang="ru-RU" sz="1600" dirty="0">
            <a:latin typeface="Arial Black" pitchFamily="34" charset="0"/>
          </a:endParaRPr>
        </a:p>
      </dgm:t>
    </dgm:pt>
    <dgm:pt modelId="{AB3992D7-82A1-4F70-A400-1ABDE25ACB13}" type="parTrans" cxnId="{D37874E0-4DE0-4260-B8FB-0D53F6A6EBFB}">
      <dgm:prSet/>
      <dgm:spPr/>
      <dgm:t>
        <a:bodyPr/>
        <a:lstStyle/>
        <a:p>
          <a:endParaRPr lang="ru-RU"/>
        </a:p>
      </dgm:t>
    </dgm:pt>
    <dgm:pt modelId="{1F02BF13-920E-449F-A906-936BFCE0E4F2}" type="sibTrans" cxnId="{D37874E0-4DE0-4260-B8FB-0D53F6A6EBFB}">
      <dgm:prSet/>
      <dgm:spPr/>
      <dgm:t>
        <a:bodyPr/>
        <a:lstStyle/>
        <a:p>
          <a:endParaRPr lang="ru-RU"/>
        </a:p>
      </dgm:t>
    </dgm:pt>
    <dgm:pt modelId="{CA715084-728B-4876-AE2D-0CA87299B151}">
      <dgm:prSet phldrT="[Текст]" custT="1"/>
      <dgm:spPr/>
      <dgm:t>
        <a:bodyPr/>
        <a:lstStyle/>
        <a:p>
          <a:r>
            <a:rPr lang="ru-RU" sz="1600" dirty="0" smtClean="0">
              <a:solidFill>
                <a:srgbClr val="0070C0"/>
              </a:solidFill>
              <a:latin typeface="Arial Black" pitchFamily="34" charset="0"/>
            </a:rPr>
            <a:t>защита населения от чрезвычайных ситуаций, обеспечение пожарной безопасности</a:t>
          </a:r>
        </a:p>
        <a:p>
          <a:r>
            <a:rPr lang="ru-RU" sz="1600" dirty="0" smtClean="0">
              <a:latin typeface="Arial Black" pitchFamily="34" charset="0"/>
            </a:rPr>
            <a:t> 42,9 тыс. руб.</a:t>
          </a:r>
          <a:endParaRPr lang="ru-RU" sz="1600" dirty="0">
            <a:latin typeface="Arial Black" pitchFamily="34" charset="0"/>
          </a:endParaRPr>
        </a:p>
      </dgm:t>
    </dgm:pt>
    <dgm:pt modelId="{57E93B1A-3B41-445C-A71A-7E193FDC626C}" type="parTrans" cxnId="{DDF0CB1D-6BD1-4499-82EE-9EACBE1402D7}">
      <dgm:prSet/>
      <dgm:spPr/>
      <dgm:t>
        <a:bodyPr/>
        <a:lstStyle/>
        <a:p>
          <a:endParaRPr lang="ru-RU"/>
        </a:p>
      </dgm:t>
    </dgm:pt>
    <dgm:pt modelId="{5C8C727B-3866-4BA8-A659-BA351D9490E4}" type="sibTrans" cxnId="{DDF0CB1D-6BD1-4499-82EE-9EACBE1402D7}">
      <dgm:prSet/>
      <dgm:spPr/>
      <dgm:t>
        <a:bodyPr/>
        <a:lstStyle/>
        <a:p>
          <a:endParaRPr lang="ru-RU"/>
        </a:p>
      </dgm:t>
    </dgm:pt>
    <dgm:pt modelId="{4BCE08E5-6634-4503-A9B4-5C3D7F1032B4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70C0"/>
              </a:solidFill>
              <a:latin typeface="Arial Black" pitchFamily="34" charset="0"/>
            </a:rPr>
            <a:t>обеспечение общественного порядка</a:t>
          </a:r>
        </a:p>
        <a:p>
          <a:r>
            <a:rPr lang="ru-RU" sz="1600" b="1" dirty="0" smtClean="0">
              <a:latin typeface="Arial Black" pitchFamily="34" charset="0"/>
            </a:rPr>
            <a:t>11,5 тыс. руб.</a:t>
          </a:r>
        </a:p>
      </dgm:t>
    </dgm:pt>
    <dgm:pt modelId="{AF60A680-B1C3-4D7C-B14E-E5FEF4CF6CC0}" type="parTrans" cxnId="{FF865626-C794-4AFA-BA37-3CE06419ECCB}">
      <dgm:prSet/>
      <dgm:spPr/>
      <dgm:t>
        <a:bodyPr/>
        <a:lstStyle/>
        <a:p>
          <a:endParaRPr lang="ru-RU"/>
        </a:p>
      </dgm:t>
    </dgm:pt>
    <dgm:pt modelId="{83D40892-4D39-481A-959A-648468A99B95}" type="sibTrans" cxnId="{FF865626-C794-4AFA-BA37-3CE06419ECCB}">
      <dgm:prSet/>
      <dgm:spPr/>
      <dgm:t>
        <a:bodyPr/>
        <a:lstStyle/>
        <a:p>
          <a:endParaRPr lang="ru-RU"/>
        </a:p>
      </dgm:t>
    </dgm:pt>
    <dgm:pt modelId="{EBA210BC-4424-47E0-9E69-D0C307CBE442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70C0"/>
              </a:solidFill>
              <a:latin typeface="Arial Black" pitchFamily="34" charset="0"/>
            </a:rPr>
            <a:t>развитие культуры</a:t>
          </a:r>
        </a:p>
        <a:p>
          <a:r>
            <a:rPr lang="ru-RU" sz="1800" b="1" dirty="0" smtClean="0">
              <a:latin typeface="Arial Black" pitchFamily="34" charset="0"/>
            </a:rPr>
            <a:t>1 229,0 тыс. руб. </a:t>
          </a:r>
          <a:endParaRPr lang="ru-RU" sz="1600" b="1" dirty="0"/>
        </a:p>
      </dgm:t>
    </dgm:pt>
    <dgm:pt modelId="{1812D3CD-154E-4898-86C3-C731FCAA36F8}" type="parTrans" cxnId="{98EA3440-CAD6-41C2-B57E-3610788CAACE}">
      <dgm:prSet/>
      <dgm:spPr/>
      <dgm:t>
        <a:bodyPr/>
        <a:lstStyle/>
        <a:p>
          <a:endParaRPr lang="ru-RU"/>
        </a:p>
      </dgm:t>
    </dgm:pt>
    <dgm:pt modelId="{099557FC-A18B-4EC4-AED9-C1652E122231}" type="sibTrans" cxnId="{98EA3440-CAD6-41C2-B57E-3610788CAACE}">
      <dgm:prSet/>
      <dgm:spPr/>
      <dgm:t>
        <a:bodyPr/>
        <a:lstStyle/>
        <a:p>
          <a:endParaRPr lang="ru-RU"/>
        </a:p>
      </dgm:t>
    </dgm:pt>
    <dgm:pt modelId="{631F29BB-80E7-4426-8865-A3DEF673CE25}" type="pres">
      <dgm:prSet presAssocID="{11164B18-A5F8-4244-AF8E-55C052EEA0AD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05ECC76F-9DE3-4FBD-B306-7B71C9887179}" type="pres">
      <dgm:prSet presAssocID="{041FCA5A-2763-4270-9472-AF7F448C3B7A}" presName="compNode" presStyleCnt="0"/>
      <dgm:spPr/>
    </dgm:pt>
    <dgm:pt modelId="{CE0B0871-4B54-4CDA-84CB-A4886585AC85}" type="pres">
      <dgm:prSet presAssocID="{041FCA5A-2763-4270-9472-AF7F448C3B7A}" presName="dummyConnPt" presStyleCnt="0"/>
      <dgm:spPr/>
    </dgm:pt>
    <dgm:pt modelId="{113B0ABC-464E-4CB6-8827-C59CDBDD0EF7}" type="pres">
      <dgm:prSet presAssocID="{041FCA5A-2763-4270-9472-AF7F448C3B7A}" presName="node" presStyleLbl="node1" presStyleIdx="0" presStyleCnt="5" custScaleX="131708" custScaleY="129293" custLinFactNeighborX="-20927" custLinFactNeighborY="-74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58AAA5-3A8F-433F-8931-EA7C80F46008}" type="pres">
      <dgm:prSet presAssocID="{1F113DCA-EC4B-471F-AEFA-D66DAC108CC3}" presName="sibTrans" presStyleLbl="bgSibTrans2D1" presStyleIdx="0" presStyleCnt="4"/>
      <dgm:spPr/>
      <dgm:t>
        <a:bodyPr/>
        <a:lstStyle/>
        <a:p>
          <a:endParaRPr lang="ru-RU"/>
        </a:p>
      </dgm:t>
    </dgm:pt>
    <dgm:pt modelId="{41D6E8A5-39A4-43CE-AD5B-5502BD1E5617}" type="pres">
      <dgm:prSet presAssocID="{40B25BB7-C604-4579-9712-4ABA1A8E8EE4}" presName="compNode" presStyleCnt="0"/>
      <dgm:spPr/>
    </dgm:pt>
    <dgm:pt modelId="{CE3A08F1-0CC6-48E0-9AEE-E85D73010E8A}" type="pres">
      <dgm:prSet presAssocID="{40B25BB7-C604-4579-9712-4ABA1A8E8EE4}" presName="dummyConnPt" presStyleCnt="0"/>
      <dgm:spPr/>
    </dgm:pt>
    <dgm:pt modelId="{AB43ADA6-6B6A-4212-80EE-579A466D91DA}" type="pres">
      <dgm:prSet presAssocID="{40B25BB7-C604-4579-9712-4ABA1A8E8EE4}" presName="node" presStyleLbl="node1" presStyleIdx="1" presStyleCnt="5" custScaleX="127761" custLinFactNeighborX="-18777" custLinFactNeighborY="23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D775DD-F646-4C99-91E9-0390D558461E}" type="pres">
      <dgm:prSet presAssocID="{1F02BF13-920E-449F-A906-936BFCE0E4F2}" presName="sibTrans" presStyleLbl="bgSibTrans2D1" presStyleIdx="1" presStyleCnt="4"/>
      <dgm:spPr/>
      <dgm:t>
        <a:bodyPr/>
        <a:lstStyle/>
        <a:p>
          <a:endParaRPr lang="ru-RU"/>
        </a:p>
      </dgm:t>
    </dgm:pt>
    <dgm:pt modelId="{3F687A8F-961F-4313-AE77-E127C4F4AD1A}" type="pres">
      <dgm:prSet presAssocID="{CA715084-728B-4876-AE2D-0CA87299B151}" presName="compNode" presStyleCnt="0"/>
      <dgm:spPr/>
    </dgm:pt>
    <dgm:pt modelId="{84CAC562-85DC-4101-AB45-06960D9B760A}" type="pres">
      <dgm:prSet presAssocID="{CA715084-728B-4876-AE2D-0CA87299B151}" presName="dummyConnPt" presStyleCnt="0"/>
      <dgm:spPr/>
    </dgm:pt>
    <dgm:pt modelId="{CC1F08C5-0C6A-418F-97DB-5870B81EB867}" type="pres">
      <dgm:prSet presAssocID="{CA715084-728B-4876-AE2D-0CA87299B151}" presName="node" presStyleLbl="node1" presStyleIdx="2" presStyleCnt="5" custScaleX="131970" custScaleY="137241" custLinFactNeighborX="-13772" custLinFactNeighborY="-66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F575EA-AEF5-44D7-90AA-BBED420E2BBD}" type="pres">
      <dgm:prSet presAssocID="{5C8C727B-3866-4BA8-A659-BA351D9490E4}" presName="sibTrans" presStyleLbl="bgSibTrans2D1" presStyleIdx="2" presStyleCnt="4" custLinFactY="40295" custLinFactNeighborX="18281" custLinFactNeighborY="100000"/>
      <dgm:spPr/>
      <dgm:t>
        <a:bodyPr/>
        <a:lstStyle/>
        <a:p>
          <a:endParaRPr lang="ru-RU"/>
        </a:p>
      </dgm:t>
    </dgm:pt>
    <dgm:pt modelId="{B07CF19D-0779-4134-A996-B8D600F309EF}" type="pres">
      <dgm:prSet presAssocID="{4BCE08E5-6634-4503-A9B4-5C3D7F1032B4}" presName="compNode" presStyleCnt="0"/>
      <dgm:spPr/>
    </dgm:pt>
    <dgm:pt modelId="{B5B87F1C-5978-4FD3-9E1E-9454D22341CD}" type="pres">
      <dgm:prSet presAssocID="{4BCE08E5-6634-4503-A9B4-5C3D7F1032B4}" presName="dummyConnPt" presStyleCnt="0"/>
      <dgm:spPr/>
    </dgm:pt>
    <dgm:pt modelId="{6206A208-6F75-455F-A727-3710E744C341}" type="pres">
      <dgm:prSet presAssocID="{4BCE08E5-6634-4503-A9B4-5C3D7F1032B4}" presName="node" presStyleLbl="node1" presStyleIdx="3" presStyleCnt="5" custScaleX="127278" custScaleY="105930" custLinFactY="-100000" custLinFactNeighborX="-15591" custLinFactNeighborY="-1515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179F02-F756-4FE5-8EB8-0009760AFD85}" type="pres">
      <dgm:prSet presAssocID="{83D40892-4D39-481A-959A-648468A99B95}" presName="sibTrans" presStyleLbl="bgSibTrans2D1" presStyleIdx="3" presStyleCnt="4"/>
      <dgm:spPr/>
      <dgm:t>
        <a:bodyPr/>
        <a:lstStyle/>
        <a:p>
          <a:endParaRPr lang="ru-RU"/>
        </a:p>
      </dgm:t>
    </dgm:pt>
    <dgm:pt modelId="{769E6203-3647-48B1-A3A5-740BB73E3DCE}" type="pres">
      <dgm:prSet presAssocID="{EBA210BC-4424-47E0-9E69-D0C307CBE442}" presName="compNode" presStyleCnt="0"/>
      <dgm:spPr/>
    </dgm:pt>
    <dgm:pt modelId="{990F1154-416B-4005-B097-48F05E79607D}" type="pres">
      <dgm:prSet presAssocID="{EBA210BC-4424-47E0-9E69-D0C307CBE442}" presName="dummyConnPt" presStyleCnt="0"/>
      <dgm:spPr/>
    </dgm:pt>
    <dgm:pt modelId="{E1AFF53C-3EB5-42E5-8996-8D27D98E2796}" type="pres">
      <dgm:prSet presAssocID="{EBA210BC-4424-47E0-9E69-D0C307CBE442}" presName="node" presStyleLbl="node1" presStyleIdx="4" presStyleCnt="5" custScaleX="117466" custScaleY="150218" custLinFactNeighborX="-15470" custLinFactNeighborY="985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36FBE7E-A9F4-4009-AEF6-0F5FE0C3768F}" type="presOf" srcId="{1F113DCA-EC4B-471F-AEFA-D66DAC108CC3}" destId="{B358AAA5-3A8F-433F-8931-EA7C80F46008}" srcOrd="0" destOrd="0" presId="urn:microsoft.com/office/officeart/2005/8/layout/bProcess4"/>
    <dgm:cxn modelId="{B63DA805-1F7D-4093-8D43-E6FE6352924D}" type="presOf" srcId="{5C8C727B-3866-4BA8-A659-BA351D9490E4}" destId="{81F575EA-AEF5-44D7-90AA-BBED420E2BBD}" srcOrd="0" destOrd="0" presId="urn:microsoft.com/office/officeart/2005/8/layout/bProcess4"/>
    <dgm:cxn modelId="{661C2183-5AE8-46DD-B861-12E7A6FF807D}" type="presOf" srcId="{83D40892-4D39-481A-959A-648468A99B95}" destId="{55179F02-F756-4FE5-8EB8-0009760AFD85}" srcOrd="0" destOrd="0" presId="urn:microsoft.com/office/officeart/2005/8/layout/bProcess4"/>
    <dgm:cxn modelId="{915F8FAC-CA5F-4BAC-98F4-A58896D7D2C9}" type="presOf" srcId="{4BCE08E5-6634-4503-A9B4-5C3D7F1032B4}" destId="{6206A208-6F75-455F-A727-3710E744C341}" srcOrd="0" destOrd="0" presId="urn:microsoft.com/office/officeart/2005/8/layout/bProcess4"/>
    <dgm:cxn modelId="{C2DF21B2-0C41-403B-A7B2-140E532212FD}" type="presOf" srcId="{041FCA5A-2763-4270-9472-AF7F448C3B7A}" destId="{113B0ABC-464E-4CB6-8827-C59CDBDD0EF7}" srcOrd="0" destOrd="0" presId="urn:microsoft.com/office/officeart/2005/8/layout/bProcess4"/>
    <dgm:cxn modelId="{B2615F28-6AEB-45D8-9B92-68CBC53EAD3D}" type="presOf" srcId="{1F02BF13-920E-449F-A906-936BFCE0E4F2}" destId="{69D775DD-F646-4C99-91E9-0390D558461E}" srcOrd="0" destOrd="0" presId="urn:microsoft.com/office/officeart/2005/8/layout/bProcess4"/>
    <dgm:cxn modelId="{DDF0CB1D-6BD1-4499-82EE-9EACBE1402D7}" srcId="{11164B18-A5F8-4244-AF8E-55C052EEA0AD}" destId="{CA715084-728B-4876-AE2D-0CA87299B151}" srcOrd="2" destOrd="0" parTransId="{57E93B1A-3B41-445C-A71A-7E193FDC626C}" sibTransId="{5C8C727B-3866-4BA8-A659-BA351D9490E4}"/>
    <dgm:cxn modelId="{367528EC-CC9A-4F98-B057-725C202670C9}" type="presOf" srcId="{11164B18-A5F8-4244-AF8E-55C052EEA0AD}" destId="{631F29BB-80E7-4426-8865-A3DEF673CE25}" srcOrd="0" destOrd="0" presId="urn:microsoft.com/office/officeart/2005/8/layout/bProcess4"/>
    <dgm:cxn modelId="{98EA3440-CAD6-41C2-B57E-3610788CAACE}" srcId="{11164B18-A5F8-4244-AF8E-55C052EEA0AD}" destId="{EBA210BC-4424-47E0-9E69-D0C307CBE442}" srcOrd="4" destOrd="0" parTransId="{1812D3CD-154E-4898-86C3-C731FCAA36F8}" sibTransId="{099557FC-A18B-4EC4-AED9-C1652E122231}"/>
    <dgm:cxn modelId="{35ED52B8-E411-4E5F-9D49-04B98F17F2B9}" type="presOf" srcId="{EBA210BC-4424-47E0-9E69-D0C307CBE442}" destId="{E1AFF53C-3EB5-42E5-8996-8D27D98E2796}" srcOrd="0" destOrd="0" presId="urn:microsoft.com/office/officeart/2005/8/layout/bProcess4"/>
    <dgm:cxn modelId="{D37874E0-4DE0-4260-B8FB-0D53F6A6EBFB}" srcId="{11164B18-A5F8-4244-AF8E-55C052EEA0AD}" destId="{40B25BB7-C604-4579-9712-4ABA1A8E8EE4}" srcOrd="1" destOrd="0" parTransId="{AB3992D7-82A1-4F70-A400-1ABDE25ACB13}" sibTransId="{1F02BF13-920E-449F-A906-936BFCE0E4F2}"/>
    <dgm:cxn modelId="{6F963B89-3067-4619-ACC1-51D3813167F5}" type="presOf" srcId="{CA715084-728B-4876-AE2D-0CA87299B151}" destId="{CC1F08C5-0C6A-418F-97DB-5870B81EB867}" srcOrd="0" destOrd="0" presId="urn:microsoft.com/office/officeart/2005/8/layout/bProcess4"/>
    <dgm:cxn modelId="{B71DFBF9-858F-40C8-A034-1D0692B4E5E3}" srcId="{11164B18-A5F8-4244-AF8E-55C052EEA0AD}" destId="{041FCA5A-2763-4270-9472-AF7F448C3B7A}" srcOrd="0" destOrd="0" parTransId="{4C9E5FB8-F477-4067-A23C-335DCD839530}" sibTransId="{1F113DCA-EC4B-471F-AEFA-D66DAC108CC3}"/>
    <dgm:cxn modelId="{FF865626-C794-4AFA-BA37-3CE06419ECCB}" srcId="{11164B18-A5F8-4244-AF8E-55C052EEA0AD}" destId="{4BCE08E5-6634-4503-A9B4-5C3D7F1032B4}" srcOrd="3" destOrd="0" parTransId="{AF60A680-B1C3-4D7C-B14E-E5FEF4CF6CC0}" sibTransId="{83D40892-4D39-481A-959A-648468A99B95}"/>
    <dgm:cxn modelId="{ADAA423B-3972-48BC-B03E-21026504A25D}" type="presOf" srcId="{40B25BB7-C604-4579-9712-4ABA1A8E8EE4}" destId="{AB43ADA6-6B6A-4212-80EE-579A466D91DA}" srcOrd="0" destOrd="0" presId="urn:microsoft.com/office/officeart/2005/8/layout/bProcess4"/>
    <dgm:cxn modelId="{52FFCD30-C927-4CAC-A1F4-0590C37AD65E}" type="presParOf" srcId="{631F29BB-80E7-4426-8865-A3DEF673CE25}" destId="{05ECC76F-9DE3-4FBD-B306-7B71C9887179}" srcOrd="0" destOrd="0" presId="urn:microsoft.com/office/officeart/2005/8/layout/bProcess4"/>
    <dgm:cxn modelId="{C61D8F21-47FA-4BA4-B9A5-DCC5597D2EF1}" type="presParOf" srcId="{05ECC76F-9DE3-4FBD-B306-7B71C9887179}" destId="{CE0B0871-4B54-4CDA-84CB-A4886585AC85}" srcOrd="0" destOrd="0" presId="urn:microsoft.com/office/officeart/2005/8/layout/bProcess4"/>
    <dgm:cxn modelId="{85B53B59-ACDD-40B7-9040-07ACD765BFA1}" type="presParOf" srcId="{05ECC76F-9DE3-4FBD-B306-7B71C9887179}" destId="{113B0ABC-464E-4CB6-8827-C59CDBDD0EF7}" srcOrd="1" destOrd="0" presId="urn:microsoft.com/office/officeart/2005/8/layout/bProcess4"/>
    <dgm:cxn modelId="{54EDFD61-3DB7-4851-8064-B9450FD93029}" type="presParOf" srcId="{631F29BB-80E7-4426-8865-A3DEF673CE25}" destId="{B358AAA5-3A8F-433F-8931-EA7C80F46008}" srcOrd="1" destOrd="0" presId="urn:microsoft.com/office/officeart/2005/8/layout/bProcess4"/>
    <dgm:cxn modelId="{8B3EC8A2-9EFC-4401-BBA8-9AE113F91301}" type="presParOf" srcId="{631F29BB-80E7-4426-8865-A3DEF673CE25}" destId="{41D6E8A5-39A4-43CE-AD5B-5502BD1E5617}" srcOrd="2" destOrd="0" presId="urn:microsoft.com/office/officeart/2005/8/layout/bProcess4"/>
    <dgm:cxn modelId="{B185294E-0F4C-46F0-A95C-42AE87673B6E}" type="presParOf" srcId="{41D6E8A5-39A4-43CE-AD5B-5502BD1E5617}" destId="{CE3A08F1-0CC6-48E0-9AEE-E85D73010E8A}" srcOrd="0" destOrd="0" presId="urn:microsoft.com/office/officeart/2005/8/layout/bProcess4"/>
    <dgm:cxn modelId="{61750E0E-AF4A-4661-91C1-3A142D54C247}" type="presParOf" srcId="{41D6E8A5-39A4-43CE-AD5B-5502BD1E5617}" destId="{AB43ADA6-6B6A-4212-80EE-579A466D91DA}" srcOrd="1" destOrd="0" presId="urn:microsoft.com/office/officeart/2005/8/layout/bProcess4"/>
    <dgm:cxn modelId="{05CE6AE8-BFAA-420A-A949-1E202E3590B5}" type="presParOf" srcId="{631F29BB-80E7-4426-8865-A3DEF673CE25}" destId="{69D775DD-F646-4C99-91E9-0390D558461E}" srcOrd="3" destOrd="0" presId="urn:microsoft.com/office/officeart/2005/8/layout/bProcess4"/>
    <dgm:cxn modelId="{140C557C-DD2C-41AB-BBAD-9E62FF7F457C}" type="presParOf" srcId="{631F29BB-80E7-4426-8865-A3DEF673CE25}" destId="{3F687A8F-961F-4313-AE77-E127C4F4AD1A}" srcOrd="4" destOrd="0" presId="urn:microsoft.com/office/officeart/2005/8/layout/bProcess4"/>
    <dgm:cxn modelId="{6B512A64-1026-45AB-97CB-E8E66F9F617C}" type="presParOf" srcId="{3F687A8F-961F-4313-AE77-E127C4F4AD1A}" destId="{84CAC562-85DC-4101-AB45-06960D9B760A}" srcOrd="0" destOrd="0" presId="urn:microsoft.com/office/officeart/2005/8/layout/bProcess4"/>
    <dgm:cxn modelId="{DD13087E-47A9-4461-9525-22CB128A375B}" type="presParOf" srcId="{3F687A8F-961F-4313-AE77-E127C4F4AD1A}" destId="{CC1F08C5-0C6A-418F-97DB-5870B81EB867}" srcOrd="1" destOrd="0" presId="urn:microsoft.com/office/officeart/2005/8/layout/bProcess4"/>
    <dgm:cxn modelId="{7E3F8EBF-11D5-4FCB-A469-0E7105D4E2FE}" type="presParOf" srcId="{631F29BB-80E7-4426-8865-A3DEF673CE25}" destId="{81F575EA-AEF5-44D7-90AA-BBED420E2BBD}" srcOrd="5" destOrd="0" presId="urn:microsoft.com/office/officeart/2005/8/layout/bProcess4"/>
    <dgm:cxn modelId="{16240ABF-2791-415E-870A-4291AA768FEF}" type="presParOf" srcId="{631F29BB-80E7-4426-8865-A3DEF673CE25}" destId="{B07CF19D-0779-4134-A996-B8D600F309EF}" srcOrd="6" destOrd="0" presId="urn:microsoft.com/office/officeart/2005/8/layout/bProcess4"/>
    <dgm:cxn modelId="{C119C70D-2A6F-4F26-BE82-33109490508D}" type="presParOf" srcId="{B07CF19D-0779-4134-A996-B8D600F309EF}" destId="{B5B87F1C-5978-4FD3-9E1E-9454D22341CD}" srcOrd="0" destOrd="0" presId="urn:microsoft.com/office/officeart/2005/8/layout/bProcess4"/>
    <dgm:cxn modelId="{5D0146E1-5201-4163-97CE-9E3F638BD7FF}" type="presParOf" srcId="{B07CF19D-0779-4134-A996-B8D600F309EF}" destId="{6206A208-6F75-455F-A727-3710E744C341}" srcOrd="1" destOrd="0" presId="urn:microsoft.com/office/officeart/2005/8/layout/bProcess4"/>
    <dgm:cxn modelId="{5160B5D2-2E6D-4716-93EF-6A5BE5594CCA}" type="presParOf" srcId="{631F29BB-80E7-4426-8865-A3DEF673CE25}" destId="{55179F02-F756-4FE5-8EB8-0009760AFD85}" srcOrd="7" destOrd="0" presId="urn:microsoft.com/office/officeart/2005/8/layout/bProcess4"/>
    <dgm:cxn modelId="{CB1DAE6B-655F-4C32-AA56-BD3010EA6029}" type="presParOf" srcId="{631F29BB-80E7-4426-8865-A3DEF673CE25}" destId="{769E6203-3647-48B1-A3A5-740BB73E3DCE}" srcOrd="8" destOrd="0" presId="urn:microsoft.com/office/officeart/2005/8/layout/bProcess4"/>
    <dgm:cxn modelId="{4E7434EA-D05D-4B32-B392-8AB240F47BF0}" type="presParOf" srcId="{769E6203-3647-48B1-A3A5-740BB73E3DCE}" destId="{990F1154-416B-4005-B097-48F05E79607D}" srcOrd="0" destOrd="0" presId="urn:microsoft.com/office/officeart/2005/8/layout/bProcess4"/>
    <dgm:cxn modelId="{8953AC75-AB6A-46A5-9839-19252E0CE5FA}" type="presParOf" srcId="{769E6203-3647-48B1-A3A5-740BB73E3DCE}" destId="{E1AFF53C-3EB5-42E5-8996-8D27D98E2796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A8E64B-2F50-4930-A358-406A9C8DD468}">
      <dsp:nvSpPr>
        <dsp:cNvPr id="0" name=""/>
        <dsp:cNvSpPr/>
      </dsp:nvSpPr>
      <dsp:spPr>
        <a:xfrm>
          <a:off x="0" y="1099640"/>
          <a:ext cx="82296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35FA7B-3DAB-4F8C-85AC-1B245437D3C9}">
      <dsp:nvSpPr>
        <dsp:cNvPr id="0" name=""/>
        <dsp:cNvSpPr/>
      </dsp:nvSpPr>
      <dsp:spPr>
        <a:xfrm>
          <a:off x="328586" y="180994"/>
          <a:ext cx="7816255" cy="6789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Arial Black" pitchFamily="34" charset="0"/>
            </a:rPr>
            <a:t>СОБСТВЕННЫЕ       ДОХОДЫ</a:t>
          </a:r>
          <a:endParaRPr lang="ru-RU" sz="2300" kern="1200" dirty="0">
            <a:latin typeface="Arial Black" pitchFamily="34" charset="0"/>
          </a:endParaRPr>
        </a:p>
      </dsp:txBody>
      <dsp:txXfrm>
        <a:off x="361730" y="214138"/>
        <a:ext cx="7749967" cy="612672"/>
      </dsp:txXfrm>
    </dsp:sp>
    <dsp:sp modelId="{06BFE766-92AD-4BA5-9B25-87C22A8122CB}">
      <dsp:nvSpPr>
        <dsp:cNvPr id="0" name=""/>
        <dsp:cNvSpPr/>
      </dsp:nvSpPr>
      <dsp:spPr>
        <a:xfrm>
          <a:off x="0" y="2142921"/>
          <a:ext cx="82296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BA8A36-09A2-42EE-ACEE-117CB44B1629}">
      <dsp:nvSpPr>
        <dsp:cNvPr id="0" name=""/>
        <dsp:cNvSpPr/>
      </dsp:nvSpPr>
      <dsp:spPr>
        <a:xfrm>
          <a:off x="1042961" y="1481763"/>
          <a:ext cx="5760720" cy="6789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i="0" kern="1200" dirty="0" smtClean="0">
              <a:latin typeface="Arial Black" pitchFamily="34" charset="0"/>
            </a:rPr>
            <a:t>план 5 403, 5 тыс. руб.</a:t>
          </a:r>
          <a:endParaRPr lang="ru-RU" sz="2300" i="0" kern="1200" dirty="0">
            <a:latin typeface="Arial Black" pitchFamily="34" charset="0"/>
          </a:endParaRPr>
        </a:p>
      </dsp:txBody>
      <dsp:txXfrm>
        <a:off x="1076105" y="1514907"/>
        <a:ext cx="5694432" cy="612672"/>
      </dsp:txXfrm>
    </dsp:sp>
    <dsp:sp modelId="{9555FA92-1EDF-43D8-9CEF-9243DB0F7581}">
      <dsp:nvSpPr>
        <dsp:cNvPr id="0" name=""/>
        <dsp:cNvSpPr/>
      </dsp:nvSpPr>
      <dsp:spPr>
        <a:xfrm>
          <a:off x="0" y="3186201"/>
          <a:ext cx="82296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D22C0F-D35F-4E1A-91A9-77E9E2CC86D4}">
      <dsp:nvSpPr>
        <dsp:cNvPr id="0" name=""/>
        <dsp:cNvSpPr/>
      </dsp:nvSpPr>
      <dsp:spPr>
        <a:xfrm>
          <a:off x="1328693" y="3056377"/>
          <a:ext cx="5760720" cy="6789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Arial Black" pitchFamily="34" charset="0"/>
            </a:rPr>
            <a:t>исполнение  2 582 ,5 тыс. руб. </a:t>
          </a:r>
          <a:endParaRPr lang="ru-RU" sz="2300" kern="1200" dirty="0">
            <a:latin typeface="Arial Black" pitchFamily="34" charset="0"/>
          </a:endParaRPr>
        </a:p>
      </dsp:txBody>
      <dsp:txXfrm>
        <a:off x="1361837" y="3089521"/>
        <a:ext cx="5694432" cy="6126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58AAA5-3A8F-433F-8931-EA7C80F46008}">
      <dsp:nvSpPr>
        <dsp:cNvPr id="0" name=""/>
        <dsp:cNvSpPr/>
      </dsp:nvSpPr>
      <dsp:spPr>
        <a:xfrm rot="5385575">
          <a:off x="-152796" y="1532200"/>
          <a:ext cx="2120419" cy="223501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3B0ABC-464E-4CB6-8827-C59CDBDD0EF7}">
      <dsp:nvSpPr>
        <dsp:cNvPr id="0" name=""/>
        <dsp:cNvSpPr/>
      </dsp:nvSpPr>
      <dsp:spPr>
        <a:xfrm>
          <a:off x="0" y="0"/>
          <a:ext cx="3270765" cy="19264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70C0"/>
              </a:solidFill>
              <a:latin typeface="Arial Black" pitchFamily="34" charset="0"/>
            </a:rPr>
            <a:t>Общегосударственные расходы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 Black" pitchFamily="34" charset="0"/>
            </a:rPr>
            <a:t> 3 152, 4 тыс. руб.</a:t>
          </a:r>
          <a:endParaRPr lang="ru-RU" sz="1800" b="1" kern="1200" dirty="0">
            <a:latin typeface="Arial Black" pitchFamily="34" charset="0"/>
          </a:endParaRPr>
        </a:p>
      </dsp:txBody>
      <dsp:txXfrm>
        <a:off x="56425" y="56425"/>
        <a:ext cx="3157915" cy="1813625"/>
      </dsp:txXfrm>
    </dsp:sp>
    <dsp:sp modelId="{69D775DD-F646-4C99-91E9-0390D558461E}">
      <dsp:nvSpPr>
        <dsp:cNvPr id="0" name=""/>
        <dsp:cNvSpPr/>
      </dsp:nvSpPr>
      <dsp:spPr>
        <a:xfrm rot="5198335">
          <a:off x="-16393" y="3591489"/>
          <a:ext cx="2001620" cy="223501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43ADA6-6B6A-4212-80EE-579A466D91DA}">
      <dsp:nvSpPr>
        <dsp:cNvPr id="0" name=""/>
        <dsp:cNvSpPr/>
      </dsp:nvSpPr>
      <dsp:spPr>
        <a:xfrm>
          <a:off x="71999" y="2338634"/>
          <a:ext cx="3172747" cy="149000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70C0"/>
              </a:solidFill>
              <a:latin typeface="Arial Black" pitchFamily="34" charset="0"/>
            </a:rPr>
            <a:t>благоустройство территории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 Black" pitchFamily="34" charset="0"/>
            </a:rPr>
            <a:t>291,4 тыс.руб.</a:t>
          </a:r>
          <a:endParaRPr lang="ru-RU" sz="1600" kern="1200" dirty="0">
            <a:latin typeface="Arial Black" pitchFamily="34" charset="0"/>
          </a:endParaRPr>
        </a:p>
      </dsp:txBody>
      <dsp:txXfrm>
        <a:off x="115640" y="2382275"/>
        <a:ext cx="3085465" cy="1402725"/>
      </dsp:txXfrm>
    </dsp:sp>
    <dsp:sp modelId="{81F575EA-AEF5-44D7-90AA-BBED420E2BBD}">
      <dsp:nvSpPr>
        <dsp:cNvPr id="0" name=""/>
        <dsp:cNvSpPr/>
      </dsp:nvSpPr>
      <dsp:spPr>
        <a:xfrm rot="19168212">
          <a:off x="1372699" y="3199979"/>
          <a:ext cx="5244834" cy="223501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1F08C5-0C6A-418F-97DB-5870B81EB867}">
      <dsp:nvSpPr>
        <dsp:cNvPr id="0" name=""/>
        <dsp:cNvSpPr/>
      </dsp:nvSpPr>
      <dsp:spPr>
        <a:xfrm>
          <a:off x="144028" y="4066819"/>
          <a:ext cx="3277271" cy="20449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70C0"/>
              </a:solidFill>
              <a:latin typeface="Arial Black" pitchFamily="34" charset="0"/>
            </a:rPr>
            <a:t>защита населения от чрезвычайных ситуаций, обеспечение пожарной безопасности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 Black" pitchFamily="34" charset="0"/>
            </a:rPr>
            <a:t> 42,9 тыс. руб.</a:t>
          </a:r>
          <a:endParaRPr lang="ru-RU" sz="1600" kern="1200" dirty="0">
            <a:latin typeface="Arial Black" pitchFamily="34" charset="0"/>
          </a:endParaRPr>
        </a:p>
      </dsp:txBody>
      <dsp:txXfrm>
        <a:off x="203921" y="4126712"/>
        <a:ext cx="3157485" cy="1925115"/>
      </dsp:txXfrm>
    </dsp:sp>
    <dsp:sp modelId="{55179F02-F756-4FE5-8EB8-0009760AFD85}">
      <dsp:nvSpPr>
        <dsp:cNvPr id="0" name=""/>
        <dsp:cNvSpPr/>
      </dsp:nvSpPr>
      <dsp:spPr>
        <a:xfrm rot="5396465">
          <a:off x="3576701" y="2649248"/>
          <a:ext cx="2922476" cy="223501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06A208-6F75-455F-A727-3710E744C341}">
      <dsp:nvSpPr>
        <dsp:cNvPr id="0" name=""/>
        <dsp:cNvSpPr/>
      </dsp:nvSpPr>
      <dsp:spPr>
        <a:xfrm>
          <a:off x="4195632" y="884312"/>
          <a:ext cx="3160753" cy="157836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70C0"/>
              </a:solidFill>
              <a:latin typeface="Arial Black" pitchFamily="34" charset="0"/>
            </a:rPr>
            <a:t>обеспечение общественного порядка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Arial Black" pitchFamily="34" charset="0"/>
            </a:rPr>
            <a:t>11,5 тыс. руб.</a:t>
          </a:r>
        </a:p>
      </dsp:txBody>
      <dsp:txXfrm>
        <a:off x="4241861" y="930541"/>
        <a:ext cx="3068295" cy="1485907"/>
      </dsp:txXfrm>
    </dsp:sp>
    <dsp:sp modelId="{E1AFF53C-3EB5-42E5-8996-8D27D98E2796}">
      <dsp:nvSpPr>
        <dsp:cNvPr id="0" name=""/>
        <dsp:cNvSpPr/>
      </dsp:nvSpPr>
      <dsp:spPr>
        <a:xfrm>
          <a:off x="4320470" y="3490753"/>
          <a:ext cx="2917087" cy="22382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70C0"/>
              </a:solidFill>
              <a:latin typeface="Arial Black" pitchFamily="34" charset="0"/>
            </a:rPr>
            <a:t>развитие культуры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 Black" pitchFamily="34" charset="0"/>
            </a:rPr>
            <a:t>1 229,0 тыс. руб. </a:t>
          </a:r>
          <a:endParaRPr lang="ru-RU" sz="1600" b="1" kern="1200" dirty="0"/>
        </a:p>
      </dsp:txBody>
      <dsp:txXfrm>
        <a:off x="4386026" y="3556309"/>
        <a:ext cx="2785975" cy="21071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E71C54F-D45B-4DAF-ADCB-AE38BE4DB947}" type="datetimeFigureOut">
              <a:rPr lang="ru-RU" smtClean="0"/>
              <a:pPr/>
              <a:t>23.07.2025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7E29EA6-BF0E-4DD5-8460-97F9BD2D1A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71C54F-D45B-4DAF-ADCB-AE38BE4DB947}" type="datetimeFigureOut">
              <a:rPr lang="ru-RU" smtClean="0"/>
              <a:pPr/>
              <a:t>23.07.2025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E29EA6-BF0E-4DD5-8460-97F9BD2D1A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71C54F-D45B-4DAF-ADCB-AE38BE4DB947}" type="datetimeFigureOut">
              <a:rPr lang="ru-RU" smtClean="0"/>
              <a:pPr/>
              <a:t>23.07.2025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E29EA6-BF0E-4DD5-8460-97F9BD2D1A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71C54F-D45B-4DAF-ADCB-AE38BE4DB947}" type="datetimeFigureOut">
              <a:rPr lang="ru-RU" smtClean="0"/>
              <a:pPr/>
              <a:t>23.07.2025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E29EA6-BF0E-4DD5-8460-97F9BD2D1A5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71C54F-D45B-4DAF-ADCB-AE38BE4DB947}" type="datetimeFigureOut">
              <a:rPr lang="ru-RU" smtClean="0"/>
              <a:pPr/>
              <a:t>23.07.2025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E29EA6-BF0E-4DD5-8460-97F9BD2D1A5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71C54F-D45B-4DAF-ADCB-AE38BE4DB947}" type="datetimeFigureOut">
              <a:rPr lang="ru-RU" smtClean="0"/>
              <a:pPr/>
              <a:t>23.07.2025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E29EA6-BF0E-4DD5-8460-97F9BD2D1A5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71C54F-D45B-4DAF-ADCB-AE38BE4DB947}" type="datetimeFigureOut">
              <a:rPr lang="ru-RU" smtClean="0"/>
              <a:pPr/>
              <a:t>23.07.2025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E29EA6-BF0E-4DD5-8460-97F9BD2D1A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71C54F-D45B-4DAF-ADCB-AE38BE4DB947}" type="datetimeFigureOut">
              <a:rPr lang="ru-RU" smtClean="0"/>
              <a:pPr/>
              <a:t>23.07.2025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E29EA6-BF0E-4DD5-8460-97F9BD2D1A5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71C54F-D45B-4DAF-ADCB-AE38BE4DB947}" type="datetimeFigureOut">
              <a:rPr lang="ru-RU" smtClean="0"/>
              <a:pPr/>
              <a:t>23.07.2025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E29EA6-BF0E-4DD5-8460-97F9BD2D1A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EE71C54F-D45B-4DAF-ADCB-AE38BE4DB947}" type="datetimeFigureOut">
              <a:rPr lang="ru-RU" smtClean="0"/>
              <a:pPr/>
              <a:t>23.07.2025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E29EA6-BF0E-4DD5-8460-97F9BD2D1A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E71C54F-D45B-4DAF-ADCB-AE38BE4DB947}" type="datetimeFigureOut">
              <a:rPr lang="ru-RU" smtClean="0"/>
              <a:pPr/>
              <a:t>23.07.2025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7E29EA6-BF0E-4DD5-8460-97F9BD2D1A5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EE71C54F-D45B-4DAF-ADCB-AE38BE4DB947}" type="datetimeFigureOut">
              <a:rPr lang="ru-RU" smtClean="0"/>
              <a:pPr/>
              <a:t>23.07.2025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7E29EA6-BF0E-4DD5-8460-97F9BD2D1A5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wipe dir="d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44.png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1.wmf"/><Relationship Id="rId10" Type="http://schemas.openxmlformats.org/officeDocument/2006/relationships/image" Target="../media/image45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43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jpeg"/><Relationship Id="rId4" Type="http://schemas.openxmlformats.org/officeDocument/2006/relationships/image" Target="../media/image12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9.jpe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3" Type="http://schemas.openxmlformats.org/officeDocument/2006/relationships/image" Target="../media/image2.jpeg"/><Relationship Id="rId7" Type="http://schemas.openxmlformats.org/officeDocument/2006/relationships/image" Target="../media/image214.pn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png"/><Relationship Id="rId5" Type="http://schemas.openxmlformats.org/officeDocument/2006/relationships/image" Target="../media/image212.jpeg"/><Relationship Id="rId4" Type="http://schemas.openxmlformats.org/officeDocument/2006/relationships/image" Target="../media/image211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8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2.jpeg"/><Relationship Id="rId4" Type="http://schemas.openxmlformats.org/officeDocument/2006/relationships/image" Target="../media/image221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500042"/>
            <a:ext cx="8386192" cy="1928826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ОТЧЁТ ГЛАВЫ АДМИНИСТРАЦИИ</a:t>
            </a:r>
          </a:p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КОВЫЛКИНСКОГО СЕЛЬСКОГО ПОСЕЛЕНИЯ </a:t>
            </a:r>
          </a:p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за первое полугодие 2025 года</a:t>
            </a:r>
            <a:endParaRPr lang="ru-RU" sz="3600" b="1" dirty="0">
              <a:solidFill>
                <a:schemeClr val="tx1"/>
              </a:solidFill>
              <a:latin typeface="Arial Black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Малый бизнес  и предпринимательство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User\Desktop\СоцСети\Фото\Магазины\IMG_62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9943" y="1648368"/>
            <a:ext cx="3423513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2025 год\Госпаблик\Рабочий кабинет\Тематика\Выборы\Фото аагитация\IMG_09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59413" y="2132856"/>
            <a:ext cx="4475592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156790"/>
      </p:ext>
    </p:extLst>
  </p:cSld>
  <p:clrMapOvr>
    <a:masterClrMapping/>
  </p:clrMapOvr>
  <p:transition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14034" y="413214"/>
            <a:ext cx="3914197" cy="11430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Крестьянские фермерские хозяйства</a:t>
            </a: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2" name="Picture 2" descr="C:\Users\User\Desktop\photo-output-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73016"/>
            <a:ext cx="4536504" cy="311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2025 год\Госпаблик\Рабочий кабинет\Тематика\КФХ\Поля\Картинки\work-tractor-field-farm-harvest-vehicle-crop-soil-dust-agriculture-rural-area-agricultural-machinery-grass-family-7112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22" y="1484784"/>
            <a:ext cx="3816424" cy="271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User\Desktop\IMG_105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0648"/>
            <a:ext cx="446449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484841"/>
      </p:ext>
    </p:extLst>
  </p:cSld>
  <p:clrMapOvr>
    <a:masterClrMapping/>
  </p:clrMapOvr>
  <p:transition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                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        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0" y="274898"/>
            <a:ext cx="8820472" cy="4234222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ru-RU" sz="2400" dirty="0" smtClean="0">
                <a:latin typeface="Arial Black" pitchFamily="34" charset="0"/>
              </a:rPr>
              <a:t>                          317 подворий</a:t>
            </a:r>
          </a:p>
          <a:p>
            <a:pPr marL="109728" indent="0" algn="r">
              <a:buNone/>
            </a:pPr>
            <a:r>
              <a:rPr lang="ru-RU" sz="2400" dirty="0" smtClean="0">
                <a:latin typeface="Arial Black" pitchFamily="34" charset="0"/>
              </a:rPr>
              <a:t>200- личное подсобное хозяйство</a:t>
            </a:r>
          </a:p>
          <a:p>
            <a:pPr algn="r"/>
            <a:endParaRPr lang="ru-RU" sz="2400" dirty="0">
              <a:latin typeface="Arial Black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251520" y="1640160"/>
            <a:ext cx="8352928" cy="841375"/>
          </a:xfrm>
        </p:spPr>
        <p:txBody>
          <a:bodyPr>
            <a:normAutofit fontScale="92500" lnSpcReduction="10000"/>
          </a:bodyPr>
          <a:lstStyle/>
          <a:p>
            <a:pPr marL="109728" indent="0">
              <a:buNone/>
            </a:pPr>
            <a:r>
              <a:rPr lang="ru-RU" dirty="0" smtClean="0">
                <a:latin typeface="Arial Black" pitchFamily="34" charset="0"/>
              </a:rPr>
              <a:t>                     </a:t>
            </a:r>
          </a:p>
          <a:p>
            <a:pPr marL="109728" indent="0">
              <a:buNone/>
            </a:pPr>
            <a:r>
              <a:rPr lang="ru-RU" sz="2400" dirty="0" smtClean="0">
                <a:latin typeface="Arial Black" pitchFamily="34" charset="0"/>
              </a:rPr>
              <a:t>   крупный рогатый скот</a:t>
            </a:r>
          </a:p>
          <a:p>
            <a:pPr marL="109728" indent="0">
              <a:buNone/>
            </a:pPr>
            <a:endParaRPr lang="ru-RU" sz="2400" dirty="0">
              <a:latin typeface="Arial Black" pitchFamily="34" charset="0"/>
            </a:endParaRPr>
          </a:p>
          <a:p>
            <a:pPr marL="109728" indent="0">
              <a:buNone/>
            </a:pPr>
            <a:endParaRPr lang="ru-RU" sz="2400" dirty="0">
              <a:latin typeface="Arial Black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294967295"/>
          </p:nvPr>
        </p:nvSpPr>
        <p:spPr>
          <a:xfrm>
            <a:off x="467544" y="2420888"/>
            <a:ext cx="4041775" cy="2214563"/>
          </a:xfrm>
        </p:spPr>
        <p:txBody>
          <a:bodyPr>
            <a:normAutofit fontScale="92500" lnSpcReduction="20000"/>
          </a:bodyPr>
          <a:lstStyle/>
          <a:p>
            <a:pPr marL="109728" indent="0">
              <a:buNone/>
            </a:pPr>
            <a:endParaRPr lang="ru-RU" dirty="0">
              <a:latin typeface="Arial Black" pitchFamily="34" charset="0"/>
            </a:endParaRPr>
          </a:p>
          <a:p>
            <a:pPr marL="109728" indent="0">
              <a:buNone/>
            </a:pPr>
            <a:r>
              <a:rPr lang="ru-RU" dirty="0" smtClean="0">
                <a:latin typeface="Arial Black" pitchFamily="34" charset="0"/>
              </a:rPr>
              <a:t> свиньи</a:t>
            </a:r>
          </a:p>
          <a:p>
            <a:endParaRPr lang="ru-RU" dirty="0" smtClean="0">
              <a:latin typeface="Arial Black" pitchFamily="34" charset="0"/>
            </a:endParaRPr>
          </a:p>
          <a:p>
            <a:pPr marL="109728" indent="0">
              <a:buNone/>
            </a:pPr>
            <a:r>
              <a:rPr lang="ru-RU" dirty="0" smtClean="0">
                <a:latin typeface="Arial Black" pitchFamily="34" charset="0"/>
              </a:rPr>
              <a:t>козы, овцы</a:t>
            </a:r>
          </a:p>
          <a:p>
            <a:endParaRPr lang="ru-RU" dirty="0" smtClean="0">
              <a:latin typeface="Arial Black" pitchFamily="34" charset="0"/>
            </a:endParaRPr>
          </a:p>
          <a:p>
            <a:pPr marL="109728" indent="0">
              <a:buNone/>
            </a:pPr>
            <a:r>
              <a:rPr lang="ru-RU" dirty="0" smtClean="0">
                <a:latin typeface="Arial Black" pitchFamily="34" charset="0"/>
              </a:rPr>
              <a:t> птица</a:t>
            </a:r>
          </a:p>
          <a:p>
            <a:endParaRPr lang="ru-RU" dirty="0"/>
          </a:p>
        </p:txBody>
      </p:sp>
      <p:pic>
        <p:nvPicPr>
          <p:cNvPr id="1026" name="Picture 2" descr="C:\Users\User\Desktop\Фото\Логопипы\23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420888"/>
            <a:ext cx="3926001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esktop\Фото\Логопипы\oDXpAuY7J-UTRvePVBnQZUbzQNDyK75DbOYdm95NLvySqxOigHaWzsBzKWRxP56u3Sj-E_S5VtJglgVuVGNwWq7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1922134" cy="183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Грант «</a:t>
            </a:r>
            <a:r>
              <a:rPr lang="ru-RU" dirty="0" err="1" smtClean="0">
                <a:solidFill>
                  <a:srgbClr val="C00000"/>
                </a:solidFill>
                <a:latin typeface="Arial Black" pitchFamily="34" charset="0"/>
              </a:rPr>
              <a:t>Агромотиватор</a:t>
            </a:r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»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5122" name="Picture 2" descr="C:\Users\User\Desktop\2025 год\Госпаблик\Рабочий кабинет\Тематика\КФХ\АгроМотиватор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32856"/>
            <a:ext cx="8046154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496252"/>
      </p:ext>
    </p:extLst>
  </p:cSld>
  <p:clrMapOvr>
    <a:masterClrMapping/>
  </p:clrMapOvr>
  <p:transition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lvl="0" indent="-342900">
              <a:lnSpc>
                <a:spcPts val="24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800" spc="5" dirty="0">
                <a:solidFill>
                  <a:srgbClr val="0070C0"/>
                </a:solidFill>
                <a:latin typeface="Arial Black" pitchFamily="34" charset="0"/>
                <a:ea typeface="Times New Roman"/>
                <a:cs typeface="Times New Roman"/>
              </a:rPr>
              <a:t>содействие социальной адаптации участников СВО через предпринимательскую </a:t>
            </a:r>
            <a:r>
              <a:rPr lang="ru-RU" sz="2800" spc="5" dirty="0" smtClean="0">
                <a:solidFill>
                  <a:srgbClr val="0070C0"/>
                </a:solidFill>
                <a:latin typeface="Arial Black" pitchFamily="34" charset="0"/>
                <a:ea typeface="Times New Roman"/>
                <a:cs typeface="Times New Roman"/>
              </a:rPr>
              <a:t>деятельность</a:t>
            </a:r>
          </a:p>
          <a:p>
            <a:pPr marL="342900" lvl="0" indent="-342900">
              <a:lnSpc>
                <a:spcPts val="24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endParaRPr lang="ru-RU" sz="2000" dirty="0">
              <a:solidFill>
                <a:srgbClr val="0070C0"/>
              </a:solidFill>
              <a:latin typeface="Arial Black" pitchFamily="34" charset="0"/>
              <a:ea typeface="Calibri"/>
              <a:cs typeface="Times New Roman"/>
            </a:endParaRPr>
          </a:p>
          <a:p>
            <a:pPr marL="342900" lvl="0" indent="-342900">
              <a:lnSpc>
                <a:spcPts val="2400"/>
              </a:lnSpc>
              <a:spcBef>
                <a:spcPts val="600"/>
              </a:spcBef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800" spc="5" dirty="0">
                <a:solidFill>
                  <a:srgbClr val="0070C0"/>
                </a:solidFill>
                <a:latin typeface="Arial Black" pitchFamily="34" charset="0"/>
                <a:ea typeface="Times New Roman"/>
                <a:cs typeface="Times New Roman"/>
              </a:rPr>
              <a:t>повышение занятости в сельских регионах.</a:t>
            </a:r>
            <a:endParaRPr lang="ru-RU" sz="2000" dirty="0">
              <a:solidFill>
                <a:srgbClr val="0070C0"/>
              </a:solidFill>
              <a:latin typeface="Arial Black" pitchFamily="34" charset="0"/>
              <a:ea typeface="Calibri"/>
              <a:cs typeface="Times New Roman"/>
            </a:endParaRPr>
          </a:p>
          <a:p>
            <a:pPr marL="342900" lvl="0" indent="-342900">
              <a:lnSpc>
                <a:spcPts val="2400"/>
              </a:lnSpc>
              <a:spcBef>
                <a:spcPts val="600"/>
              </a:spcBef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800" spc="5" dirty="0">
                <a:solidFill>
                  <a:srgbClr val="0070C0"/>
                </a:solidFill>
                <a:latin typeface="Arial Black" pitchFamily="34" charset="0"/>
                <a:ea typeface="Times New Roman"/>
                <a:cs typeface="Times New Roman"/>
              </a:rPr>
              <a:t>развитие малого и среднего </a:t>
            </a:r>
            <a:r>
              <a:rPr lang="ru-RU" sz="2800" spc="5" dirty="0" smtClean="0">
                <a:solidFill>
                  <a:srgbClr val="0070C0"/>
                </a:solidFill>
                <a:latin typeface="Arial Black" pitchFamily="34" charset="0"/>
                <a:ea typeface="Times New Roman"/>
                <a:cs typeface="Times New Roman"/>
              </a:rPr>
              <a:t>агробизнеса</a:t>
            </a:r>
          </a:p>
          <a:p>
            <a:pPr marL="342900" lvl="0" indent="-342900">
              <a:lnSpc>
                <a:spcPts val="2400"/>
              </a:lnSpc>
              <a:spcBef>
                <a:spcPts val="600"/>
              </a:spcBef>
              <a:buSzPts val="1000"/>
              <a:buFont typeface="Symbol"/>
              <a:buChar char=""/>
              <a:tabLst>
                <a:tab pos="457200" algn="l"/>
              </a:tabLst>
            </a:pPr>
            <a:endParaRPr lang="ru-RU" sz="2000" dirty="0">
              <a:solidFill>
                <a:srgbClr val="0070C0"/>
              </a:solidFill>
              <a:latin typeface="Arial Black" pitchFamily="34" charset="0"/>
              <a:ea typeface="Calibri"/>
              <a:cs typeface="Times New Roman"/>
            </a:endParaRPr>
          </a:p>
          <a:p>
            <a:r>
              <a:rPr lang="ru-RU" sz="2800" spc="5" dirty="0">
                <a:solidFill>
                  <a:srgbClr val="0070C0"/>
                </a:solidFill>
                <a:latin typeface="Arial Black" pitchFamily="34" charset="0"/>
                <a:ea typeface="Times New Roman"/>
              </a:rPr>
              <a:t>укрепление продовольственной безопасности на местном уровне</a:t>
            </a:r>
            <a:endParaRPr lang="ru-RU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Программа направлена на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002792"/>
      </p:ext>
    </p:extLst>
  </p:cSld>
  <p:clrMapOvr>
    <a:masterClrMapping/>
  </p:clrMapOvr>
  <p:transition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196752"/>
            <a:ext cx="5652120" cy="5373216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ts val="2400"/>
              </a:lnSpc>
              <a:spcAft>
                <a:spcPts val="1000"/>
              </a:spcAft>
            </a:pPr>
            <a:r>
              <a:rPr lang="ru-RU" sz="2800" spc="5" dirty="0">
                <a:solidFill>
                  <a:srgbClr val="0070C0"/>
                </a:solidFill>
                <a:latin typeface="Arial Black" pitchFamily="34" charset="0"/>
                <a:ea typeface="Times New Roman"/>
                <a:cs typeface="Times New Roman"/>
              </a:rPr>
              <a:t>Мобилизованные граждане, прошедшие службу в зоне проведения СВО и уволенные в </a:t>
            </a:r>
            <a:r>
              <a:rPr lang="ru-RU" sz="2800" spc="5" dirty="0" smtClean="0">
                <a:solidFill>
                  <a:srgbClr val="0070C0"/>
                </a:solidFill>
                <a:latin typeface="Arial Black" pitchFamily="34" charset="0"/>
                <a:ea typeface="Times New Roman"/>
                <a:cs typeface="Times New Roman"/>
              </a:rPr>
              <a:t>запас</a:t>
            </a:r>
            <a:endParaRPr lang="ru-RU" sz="2000" dirty="0">
              <a:solidFill>
                <a:srgbClr val="0070C0"/>
              </a:solidFill>
              <a:latin typeface="Arial Black" pitchFamily="34" charset="0"/>
              <a:ea typeface="Calibri"/>
              <a:cs typeface="Times New Roman"/>
            </a:endParaRPr>
          </a:p>
          <a:p>
            <a:pPr>
              <a:lnSpc>
                <a:spcPts val="2400"/>
              </a:lnSpc>
              <a:spcAft>
                <a:spcPts val="1000"/>
              </a:spcAft>
            </a:pPr>
            <a:r>
              <a:rPr lang="ru-RU" sz="2800" spc="5" dirty="0" smtClean="0">
                <a:solidFill>
                  <a:srgbClr val="0070C0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ru-RU" sz="2800" spc="5" dirty="0">
                <a:solidFill>
                  <a:srgbClr val="0070C0"/>
                </a:solidFill>
                <a:latin typeface="Arial Black" pitchFamily="34" charset="0"/>
                <a:ea typeface="Times New Roman"/>
                <a:cs typeface="Times New Roman"/>
              </a:rPr>
              <a:t>Контрактники, принимавшие участие в СВО и завершившие </a:t>
            </a:r>
            <a:r>
              <a:rPr lang="ru-RU" sz="2800" spc="5" dirty="0" smtClean="0">
                <a:solidFill>
                  <a:srgbClr val="0070C0"/>
                </a:solidFill>
                <a:latin typeface="Arial Black" pitchFamily="34" charset="0"/>
                <a:ea typeface="Times New Roman"/>
                <a:cs typeface="Times New Roman"/>
              </a:rPr>
              <a:t>службу</a:t>
            </a:r>
            <a:endParaRPr lang="ru-RU" sz="2000" dirty="0">
              <a:solidFill>
                <a:srgbClr val="0070C0"/>
              </a:solidFill>
              <a:latin typeface="Arial Black" pitchFamily="34" charset="0"/>
              <a:ea typeface="Calibri"/>
              <a:cs typeface="Times New Roman"/>
            </a:endParaRPr>
          </a:p>
          <a:p>
            <a:pPr>
              <a:lnSpc>
                <a:spcPts val="2400"/>
              </a:lnSpc>
              <a:spcAft>
                <a:spcPts val="1000"/>
              </a:spcAft>
            </a:pPr>
            <a:r>
              <a:rPr lang="ru-RU" sz="2800" spc="5" dirty="0" smtClean="0">
                <a:solidFill>
                  <a:srgbClr val="0070C0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ru-RU" sz="2800" spc="5" dirty="0">
                <a:solidFill>
                  <a:srgbClr val="0070C0"/>
                </a:solidFill>
                <a:latin typeface="Arial Black" pitchFamily="34" charset="0"/>
                <a:ea typeface="Times New Roman"/>
                <a:cs typeface="Times New Roman"/>
              </a:rPr>
              <a:t>Добровольцы, официально участвовавшие в СВО в составе признанных государством </a:t>
            </a:r>
            <a:r>
              <a:rPr lang="ru-RU" sz="2800" spc="5" dirty="0" smtClean="0">
                <a:solidFill>
                  <a:srgbClr val="0070C0"/>
                </a:solidFill>
                <a:latin typeface="Arial Black" pitchFamily="34" charset="0"/>
                <a:ea typeface="Times New Roman"/>
                <a:cs typeface="Times New Roman"/>
              </a:rPr>
              <a:t>формирований</a:t>
            </a:r>
            <a:endParaRPr lang="ru-RU" sz="2000" dirty="0">
              <a:solidFill>
                <a:srgbClr val="0070C0"/>
              </a:solidFill>
              <a:latin typeface="Arial Black" pitchFamily="34" charset="0"/>
              <a:ea typeface="Calibri"/>
              <a:cs typeface="Times New Roman"/>
            </a:endParaRPr>
          </a:p>
          <a:p>
            <a:r>
              <a:rPr lang="ru-RU" sz="2800" spc="5" dirty="0" smtClean="0">
                <a:solidFill>
                  <a:srgbClr val="0070C0"/>
                </a:solidFill>
                <a:latin typeface="Arial Black" pitchFamily="34" charset="0"/>
                <a:ea typeface="Times New Roman"/>
              </a:rPr>
              <a:t> </a:t>
            </a:r>
            <a:r>
              <a:rPr lang="ru-RU" sz="2800" spc="5" dirty="0">
                <a:solidFill>
                  <a:srgbClr val="0070C0"/>
                </a:solidFill>
                <a:latin typeface="Arial Black" pitchFamily="34" charset="0"/>
                <a:ea typeface="Times New Roman"/>
              </a:rPr>
              <a:t>Инвалиды боевых действий, получившие ранения в ходе участия в </a:t>
            </a:r>
            <a:r>
              <a:rPr lang="ru-RU" sz="2800" spc="5" dirty="0" smtClean="0">
                <a:solidFill>
                  <a:srgbClr val="0070C0"/>
                </a:solidFill>
                <a:latin typeface="Arial Black" pitchFamily="34" charset="0"/>
                <a:ea typeface="Times New Roman"/>
              </a:rPr>
              <a:t>СВО</a:t>
            </a:r>
            <a:endParaRPr lang="ru-RU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Категории военнослужащих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6146" name="Picture 2" descr="C:\Users\User\Desktop\2025 год\Госпаблик\Рабочий кабинет\Тематика\КФХ\АгроМотиватор\TVEcKRA06g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606" y="1340768"/>
            <a:ext cx="3030100" cy="227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2025 год\Госпаблик\Рабочий кабинет\Тематика\КФХ\АгроМотиватор\WNI404btVXE_700_fitted_to_wid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606" y="4149080"/>
            <a:ext cx="3030100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320957"/>
      </p:ext>
    </p:extLst>
  </p:cSld>
  <p:clrMapOvr>
    <a:masterClrMapping/>
  </p:clrMapOvr>
  <p:transition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User\Desktop\Госпаблик\Рабочий кабинет\УСЗН\УСЗН информирует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1042"/>
            <a:ext cx="3096344" cy="203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Госпаблик\Рабочий кабинет\УСЗН\ЛПХ   лист 2024 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8280920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Госпаблик\Рабочий кабинет\УСЗН\ип   лист 2024 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854" y="101042"/>
            <a:ext cx="2998610" cy="210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81468"/>
      </p:ext>
    </p:extLst>
  </p:cSld>
  <p:clrMapOvr>
    <a:masterClrMapping/>
  </p:clrMapOvr>
  <p:transition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274638"/>
            <a:ext cx="8501122" cy="11430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Arial Black" pitchFamily="34" charset="0"/>
              </a:rPr>
              <a:t>Формирование бюджета согласно муниципальных целевых программ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Arial Black" pitchFamily="34" charset="0"/>
              </a:rPr>
              <a:t>Развитие культуры</a:t>
            </a:r>
          </a:p>
          <a:p>
            <a:endParaRPr lang="ru-RU" sz="2000" dirty="0" smtClean="0">
              <a:latin typeface="Arial Black" pitchFamily="34" charset="0"/>
            </a:endParaRPr>
          </a:p>
          <a:p>
            <a:r>
              <a:rPr lang="ru-RU" sz="2000" dirty="0" smtClean="0">
                <a:latin typeface="Arial Black" pitchFamily="34" charset="0"/>
              </a:rPr>
              <a:t>Обеспечение общественного порядка и противодействие преступности</a:t>
            </a:r>
          </a:p>
          <a:p>
            <a:endParaRPr lang="ru-RU" sz="2000" dirty="0" smtClean="0">
              <a:latin typeface="Arial Black" pitchFamily="34" charset="0"/>
            </a:endParaRPr>
          </a:p>
          <a:p>
            <a:r>
              <a:rPr lang="ru-RU" sz="2000" dirty="0" smtClean="0">
                <a:latin typeface="Arial Black" pitchFamily="34" charset="0"/>
              </a:rPr>
              <a:t>Охрана окружающей среды и рациональное природопользование</a:t>
            </a:r>
          </a:p>
          <a:p>
            <a:endParaRPr lang="ru-RU" sz="2000" dirty="0" smtClean="0">
              <a:latin typeface="Arial Black" pitchFamily="34" charset="0"/>
            </a:endParaRPr>
          </a:p>
          <a:p>
            <a:r>
              <a:rPr lang="ru-RU" sz="2000" dirty="0" smtClean="0">
                <a:latin typeface="Arial Black" pitchFamily="34" charset="0"/>
              </a:rPr>
              <a:t>Развитие физической культуры и спорта</a:t>
            </a:r>
          </a:p>
          <a:p>
            <a:endParaRPr lang="ru-RU" sz="2000" dirty="0" smtClean="0">
              <a:latin typeface="Arial Black" pitchFamily="34" charset="0"/>
            </a:endParaRPr>
          </a:p>
          <a:p>
            <a:r>
              <a:rPr lang="ru-RU" sz="2000" dirty="0" smtClean="0">
                <a:latin typeface="Arial Black" pitchFamily="34" charset="0"/>
              </a:rPr>
              <a:t>Защита населения и территории от чрезвычайных ситуаций, обеспечение пожарной безопасности и безопасности на водных объектах</a:t>
            </a:r>
            <a:endParaRPr lang="ru-RU" sz="2000" dirty="0">
              <a:latin typeface="Arial Black" pitchFamily="34" charset="0"/>
            </a:endParaRPr>
          </a:p>
        </p:txBody>
      </p:sp>
      <p:pic>
        <p:nvPicPr>
          <p:cNvPr id="1026" name="Picture 2" descr="C:\Users\User\Desktop\СоцСети\Фото\ГО и ЧС\IMG_63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412776"/>
            <a:ext cx="2196756" cy="148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5191016"/>
              </p:ext>
            </p:extLst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0836"/>
            <a:ext cx="2056259" cy="1384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596" y="1700808"/>
            <a:ext cx="4143404" cy="421484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план</a:t>
            </a:r>
            <a:br>
              <a:rPr lang="ru-RU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 2 626,5 тыс.руб.</a:t>
            </a:r>
            <a:br>
              <a:rPr lang="ru-RU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dirty="0" smtClean="0">
                <a:latin typeface="Arial Black" pitchFamily="34" charset="0"/>
              </a:rPr>
              <a:t/>
            </a:r>
            <a:br>
              <a:rPr lang="ru-RU" dirty="0" smtClean="0">
                <a:latin typeface="Arial Black" pitchFamily="34" charset="0"/>
              </a:rPr>
            </a:br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поступило </a:t>
            </a:r>
            <a:br>
              <a:rPr lang="ru-RU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1 744,0</a:t>
            </a:r>
            <a:br>
              <a:rPr lang="ru-RU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 тыс. руб.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098" name="Picture 2" descr="E:\Фото к презентации\ЕСХН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9552" y="1700808"/>
            <a:ext cx="4692650" cy="36703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5135"/>
            <a:ext cx="2200275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214678" y="285728"/>
            <a:ext cx="5357850" cy="3382955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 smtClean="0">
                <a:latin typeface="Arial Black" pitchFamily="34" charset="0"/>
              </a:rPr>
              <a:t>Устав муниципального образования «</a:t>
            </a:r>
            <a:r>
              <a:rPr lang="ru-RU" dirty="0" err="1" smtClean="0">
                <a:latin typeface="Arial Black" pitchFamily="34" charset="0"/>
              </a:rPr>
              <a:t>Ковылкинское</a:t>
            </a:r>
            <a:r>
              <a:rPr lang="ru-RU" dirty="0" smtClean="0">
                <a:latin typeface="Arial Black" pitchFamily="34" charset="0"/>
              </a:rPr>
              <a:t> сельского поселение» Тацинского района Ростовской области</a:t>
            </a:r>
          </a:p>
          <a:p>
            <a:pPr algn="just"/>
            <a:r>
              <a:rPr lang="ru-RU" dirty="0" smtClean="0">
                <a:latin typeface="Arial Black" pitchFamily="34" charset="0"/>
              </a:rPr>
              <a:t>принят Решением Собрания депутатов </a:t>
            </a:r>
            <a:r>
              <a:rPr lang="ru-RU" dirty="0" err="1" smtClean="0">
                <a:latin typeface="Arial Black" pitchFamily="34" charset="0"/>
              </a:rPr>
              <a:t>Ковылкинского</a:t>
            </a:r>
            <a:r>
              <a:rPr lang="ru-RU" dirty="0" smtClean="0">
                <a:latin typeface="Arial Black" pitchFamily="34" charset="0"/>
              </a:rPr>
              <a:t> сельского поселения от </a:t>
            </a:r>
          </a:p>
          <a:p>
            <a:pPr algn="just"/>
            <a:r>
              <a:rPr lang="ru-RU" dirty="0" smtClean="0">
                <a:latin typeface="Arial Black" pitchFamily="34" charset="0"/>
              </a:rPr>
              <a:t>30 июня 2023 № 78 прошел государственную регистрацию в главном управлении Министерства юстиции </a:t>
            </a:r>
          </a:p>
          <a:p>
            <a:pPr algn="just"/>
            <a:r>
              <a:rPr lang="ru-RU" dirty="0" smtClean="0">
                <a:latin typeface="Arial Black" pitchFamily="34" charset="0"/>
              </a:rPr>
              <a:t>13 июля 2023</a:t>
            </a:r>
          </a:p>
          <a:p>
            <a:pPr algn="ctr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4214818"/>
            <a:ext cx="8229600" cy="1143000"/>
          </a:xfrm>
        </p:spPr>
        <p:txBody>
          <a:bodyPr>
            <a:normAutofit/>
          </a:bodyPr>
          <a:lstStyle/>
          <a:p>
            <a:pPr algn="just"/>
            <a:endParaRPr lang="ru-RU" sz="24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6" name="Picture 2" descr="E:\Фото к презентации\табличка СД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2286016" cy="1706892"/>
          </a:xfrm>
          <a:prstGeom prst="rect">
            <a:avLst/>
          </a:prstGeom>
          <a:noFill/>
        </p:spPr>
      </p:pic>
      <p:pic>
        <p:nvPicPr>
          <p:cNvPr id="1026" name="Picture 2" descr="C:\Users\User\Desktop\wdZjNyHK0r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573016"/>
            <a:ext cx="575310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29190" y="2143116"/>
            <a:ext cx="421481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/>
            </a:r>
            <a:br>
              <a:rPr lang="ru-RU" dirty="0" smtClean="0">
                <a:latin typeface="Arial Black" pitchFamily="34" charset="0"/>
              </a:rPr>
            </a:br>
            <a:r>
              <a:rPr lang="ru-RU" dirty="0">
                <a:latin typeface="Arial Black" pitchFamily="34" charset="0"/>
              </a:rPr>
              <a:t/>
            </a:r>
            <a:br>
              <a:rPr lang="ru-RU" dirty="0">
                <a:latin typeface="Arial Black" pitchFamily="34" charset="0"/>
              </a:rPr>
            </a:br>
            <a:r>
              <a:rPr lang="ru-RU" dirty="0" smtClean="0">
                <a:latin typeface="Arial Black" pitchFamily="34" charset="0"/>
              </a:rPr>
              <a:t/>
            </a:r>
            <a:br>
              <a:rPr lang="ru-RU" dirty="0" smtClean="0">
                <a:latin typeface="Arial Black" pitchFamily="34" charset="0"/>
              </a:rPr>
            </a:br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план</a:t>
            </a:r>
            <a:br>
              <a:rPr lang="ru-RU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 146,9 </a:t>
            </a:r>
            <a:br>
              <a:rPr lang="ru-RU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тыс.руб.</a:t>
            </a:r>
            <a:br>
              <a:rPr lang="ru-RU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поступило </a:t>
            </a:r>
            <a:br>
              <a:rPr lang="ru-RU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25,1 </a:t>
            </a:r>
            <a:br>
              <a:rPr lang="ru-RU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тыс. руб.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122" name="Picture 2" descr="E:\Фото к презентации\налог на имущество фл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3528" y="1556792"/>
            <a:ext cx="5184576" cy="435610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200275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86314" y="2285992"/>
            <a:ext cx="414340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dirty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план</a:t>
            </a:r>
            <a:br>
              <a:rPr lang="ru-RU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 2 199,7 </a:t>
            </a:r>
            <a:br>
              <a:rPr lang="ru-RU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тыс.руб.</a:t>
            </a:r>
            <a:br>
              <a:rPr lang="ru-RU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поступило </a:t>
            </a:r>
            <a:br>
              <a:rPr lang="ru-RU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652,9</a:t>
            </a:r>
            <a:br>
              <a:rPr lang="ru-RU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тыс. руб.</a:t>
            </a:r>
            <a:endParaRPr lang="ru-RU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6146" name="Picture 2" descr="E:\Фото к презентации\земельный налог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9552" y="1916832"/>
            <a:ext cx="4608512" cy="3888432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88640"/>
            <a:ext cx="2200275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45070" y="2060848"/>
            <a:ext cx="3753693" cy="410445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Дотация на выравнивание бюджета</a:t>
            </a:r>
            <a:b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2800" i="1" dirty="0" smtClean="0">
                <a:solidFill>
                  <a:srgbClr val="0070C0"/>
                </a:solidFill>
                <a:latin typeface="Arial Black" pitchFamily="34" charset="0"/>
              </a:rPr>
              <a:t>план</a:t>
            </a:r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 – </a:t>
            </a:r>
            <a:b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6211,0 тыс. рублей</a:t>
            </a:r>
            <a:b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2800" i="1" dirty="0" smtClean="0">
                <a:solidFill>
                  <a:srgbClr val="0070C0"/>
                </a:solidFill>
                <a:latin typeface="Arial Black" pitchFamily="34" charset="0"/>
              </a:rPr>
              <a:t>поступило </a:t>
            </a:r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- 3557,5 </a:t>
            </a:r>
            <a:b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тыс. рублей</a:t>
            </a:r>
            <a:endParaRPr lang="ru-RU" sz="28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32656"/>
            <a:ext cx="2200275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3150495"/>
              </p:ext>
            </p:extLst>
          </p:nvPr>
        </p:nvGraphicFramePr>
        <p:xfrm>
          <a:off x="4329113" y="3136900"/>
          <a:ext cx="484187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0" name="Объект упаковщика для оболочки" showAsIcon="1" r:id="rId4" imgW="484920" imgH="582120" progId="Package">
                  <p:embed/>
                </p:oleObj>
              </mc:Choice>
              <mc:Fallback>
                <p:oleObj name="Объект упаковщика для оболочки" showAsIcon="1" r:id="rId4" imgW="484920" imgH="5821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29113" y="3136900"/>
                        <a:ext cx="484187" cy="582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5249324"/>
              </p:ext>
            </p:extLst>
          </p:nvPr>
        </p:nvGraphicFramePr>
        <p:xfrm>
          <a:off x="4329113" y="3136900"/>
          <a:ext cx="484187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1" name="Объект упаковщика для оболочки" showAsIcon="1" r:id="rId6" imgW="484920" imgH="582120" progId="Package">
                  <p:embed/>
                </p:oleObj>
              </mc:Choice>
              <mc:Fallback>
                <p:oleObj name="Объект упаковщика для оболочки" showAsIcon="1" r:id="rId6" imgW="484920" imgH="5821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29113" y="3136900"/>
                        <a:ext cx="484187" cy="582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9202393"/>
              </p:ext>
            </p:extLst>
          </p:nvPr>
        </p:nvGraphicFramePr>
        <p:xfrm>
          <a:off x="4329113" y="3136900"/>
          <a:ext cx="484187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2" name="Объект упаковщика для оболочки" showAsIcon="1" r:id="rId8" imgW="484920" imgH="582120" progId="Package">
                  <p:embed/>
                </p:oleObj>
              </mc:Choice>
              <mc:Fallback>
                <p:oleObj name="Объект упаковщика для оболочки" showAsIcon="1" r:id="rId8" imgW="484920" imgH="5821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29113" y="3136900"/>
                        <a:ext cx="484187" cy="582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1" name="Picture 3" descr="C:\Users\User\Desktop\slide14-l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4309141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106641"/>
      </p:ext>
    </p:extLst>
  </p:cSld>
  <p:clrMapOvr>
    <a:masterClrMapping/>
  </p:clrMapOvr>
  <p:transition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Фото к презентации\исполнение бюджет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552" y="1556792"/>
            <a:ext cx="4572032" cy="3600450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143504" y="1857364"/>
            <a:ext cx="371477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latin typeface="Arial Black" pitchFamily="34" charset="0"/>
              </a:rPr>
              <a:t/>
            </a:r>
            <a:br>
              <a:rPr lang="ru-RU" sz="4400" dirty="0" smtClean="0">
                <a:latin typeface="Arial Black" pitchFamily="34" charset="0"/>
              </a:rPr>
            </a:br>
            <a:r>
              <a:rPr lang="ru-RU" sz="4400" dirty="0" smtClean="0">
                <a:latin typeface="Arial Black" pitchFamily="34" charset="0"/>
              </a:rPr>
              <a:t/>
            </a:r>
            <a:br>
              <a:rPr lang="ru-RU" sz="4400" dirty="0" smtClean="0">
                <a:latin typeface="Arial Black" pitchFamily="34" charset="0"/>
              </a:rPr>
            </a:br>
            <a:r>
              <a:rPr lang="ru-RU" sz="4400" dirty="0" smtClean="0">
                <a:latin typeface="Arial Black" pitchFamily="34" charset="0"/>
              </a:rPr>
              <a:t/>
            </a:r>
            <a:br>
              <a:rPr lang="ru-RU" sz="4400" dirty="0" smtClean="0">
                <a:latin typeface="Arial Black" pitchFamily="34" charset="0"/>
              </a:rPr>
            </a:br>
            <a:r>
              <a:rPr lang="ru-RU" sz="4400" dirty="0">
                <a:latin typeface="Arial Black" pitchFamily="34" charset="0"/>
              </a:rPr>
              <a:t/>
            </a:r>
            <a:br>
              <a:rPr lang="ru-RU" sz="4400" dirty="0">
                <a:latin typeface="Arial Black" pitchFamily="34" charset="0"/>
              </a:rPr>
            </a:br>
            <a:r>
              <a:rPr lang="ru-RU" sz="4400" dirty="0" smtClean="0">
                <a:latin typeface="Arial Black" pitchFamily="34" charset="0"/>
              </a:rPr>
              <a:t/>
            </a:r>
            <a:br>
              <a:rPr lang="ru-RU" sz="4400" dirty="0" smtClean="0">
                <a:latin typeface="Arial Black" pitchFamily="34" charset="0"/>
              </a:rPr>
            </a:br>
            <a:r>
              <a:rPr lang="ru-RU" sz="4400" i="1" dirty="0" smtClean="0">
                <a:solidFill>
                  <a:srgbClr val="0070C0"/>
                </a:solidFill>
                <a:latin typeface="Arial Black" pitchFamily="34" charset="0"/>
              </a:rPr>
              <a:t>план</a:t>
            </a:r>
            <a:r>
              <a:rPr lang="ru-RU" sz="4400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ru-RU" sz="4400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44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sz="4400" dirty="0" smtClean="0">
                <a:solidFill>
                  <a:srgbClr val="002060"/>
                </a:solidFill>
                <a:latin typeface="Arial Black" pitchFamily="34" charset="0"/>
              </a:rPr>
              <a:t>12 101,5 </a:t>
            </a:r>
            <a:br>
              <a:rPr lang="ru-RU" sz="44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4400" dirty="0" smtClean="0">
                <a:solidFill>
                  <a:srgbClr val="002060"/>
                </a:solidFill>
                <a:latin typeface="Arial Black" pitchFamily="34" charset="0"/>
              </a:rPr>
              <a:t>тыс.руб.</a:t>
            </a:r>
            <a:br>
              <a:rPr lang="ru-RU" sz="44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4400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ru-RU" sz="4400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4400" i="1" dirty="0" smtClean="0">
                <a:solidFill>
                  <a:srgbClr val="0070C0"/>
                </a:solidFill>
                <a:latin typeface="Arial Black" pitchFamily="34" charset="0"/>
              </a:rPr>
              <a:t>исполнение</a:t>
            </a:r>
            <a:r>
              <a:rPr lang="ru-RU" sz="44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br>
              <a:rPr lang="ru-RU" sz="4400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4400" dirty="0">
                <a:solidFill>
                  <a:srgbClr val="002060"/>
                </a:solidFill>
                <a:latin typeface="Arial Black" pitchFamily="34" charset="0"/>
              </a:rPr>
              <a:t>4</a:t>
            </a:r>
            <a:r>
              <a:rPr lang="ru-RU" sz="4400" dirty="0" smtClean="0">
                <a:solidFill>
                  <a:srgbClr val="002060"/>
                </a:solidFill>
                <a:latin typeface="Arial Black" pitchFamily="34" charset="0"/>
              </a:rPr>
              <a:t> 791,7</a:t>
            </a:r>
            <a:br>
              <a:rPr lang="ru-RU" sz="44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4400" dirty="0" smtClean="0">
                <a:solidFill>
                  <a:srgbClr val="002060"/>
                </a:solidFill>
                <a:latin typeface="Arial Black" pitchFamily="34" charset="0"/>
              </a:rPr>
              <a:t>тыс. руб.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88640"/>
            <a:ext cx="2200275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6058883"/>
              </p:ext>
            </p:extLst>
          </p:nvPr>
        </p:nvGraphicFramePr>
        <p:xfrm>
          <a:off x="1187624" y="586314"/>
          <a:ext cx="8229600" cy="6215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97339"/>
            <a:ext cx="1521198" cy="1027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250704" cy="272231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Вывоз мусора с кладбищ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8194" name="Picture 2" descr="C:\Users\User\Desktop\IMG_10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IMG_10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76" y="3429000"/>
            <a:ext cx="3937531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IMG_10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400776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099612"/>
      </p:ext>
    </p:extLst>
  </p:cSld>
  <p:clrMapOvr>
    <a:masterClrMapping/>
  </p:clrMapOvr>
  <p:transition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Desktop\IMG_11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344573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Desktop\IMG_117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401858"/>
            <a:ext cx="4613597" cy="315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IMG_10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62" y="4241191"/>
            <a:ext cx="3275587" cy="225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090732"/>
      </p:ext>
    </p:extLst>
  </p:cSld>
  <p:clrMapOvr>
    <a:masterClrMapping/>
  </p:clrMapOvr>
  <p:transition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74638"/>
            <a:ext cx="612068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latin typeface="Arial Black" pitchFamily="34" charset="0"/>
              </a:rPr>
              <a:t>Противоклещевая обработка</a:t>
            </a:r>
            <a:endParaRPr lang="ru-RU" sz="2800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9218" name="Picture 2" descr="C:\Users\User\Desktop\аллея ков герое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053" y="3284984"/>
            <a:ext cx="3128511" cy="314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противоклещевая 23 апреля25\бабовня\баб дет площ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46299"/>
            <a:ext cx="3600400" cy="488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противоклещевая 23 апреля25\луговой\луг алле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88640"/>
            <a:ext cx="2271356" cy="274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850576"/>
      </p:ext>
    </p:extLst>
  </p:cSld>
  <p:clrMapOvr>
    <a:masterClrMapping/>
  </p:clrMapOvr>
  <p:transition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43608" y="2348880"/>
            <a:ext cx="8100392" cy="4309939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Земельный налог          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172,0 тыс. руб.</a:t>
            </a:r>
          </a:p>
          <a:p>
            <a:endParaRPr lang="ru-RU" dirty="0" smtClean="0">
              <a:latin typeface="Arial Black" pitchFamily="34" charset="0"/>
            </a:endParaRPr>
          </a:p>
          <a:p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Налог на имущество </a:t>
            </a:r>
            <a:r>
              <a:rPr lang="ru-RU" dirty="0">
                <a:latin typeface="Arial Black" pitchFamily="34" charset="0"/>
              </a:rPr>
              <a:t> </a:t>
            </a:r>
            <a:r>
              <a:rPr lang="ru-RU" dirty="0" smtClean="0">
                <a:latin typeface="Arial Black" pitchFamily="34" charset="0"/>
              </a:rPr>
              <a:t>     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41,0 тыс. руб.</a:t>
            </a:r>
          </a:p>
          <a:p>
            <a:endParaRPr lang="ru-RU" dirty="0" smtClean="0">
              <a:latin typeface="Arial Black" pitchFamily="34" charset="0"/>
            </a:endParaRPr>
          </a:p>
          <a:p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Транспортный налог     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250,0 тыс. руб.</a:t>
            </a:r>
          </a:p>
          <a:p>
            <a:endParaRPr lang="ru-RU" dirty="0" smtClean="0">
              <a:latin typeface="Arial Black" pitchFamily="34" charset="0"/>
            </a:endParaRPr>
          </a:p>
          <a:p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Единый с/х налог</a:t>
            </a:r>
            <a:r>
              <a:rPr lang="ru-RU" dirty="0" smtClean="0">
                <a:latin typeface="Arial Black" pitchFamily="34" charset="0"/>
              </a:rPr>
              <a:t>          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156,0 тыс. руб.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91880" y="729416"/>
            <a:ext cx="578132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Недоимка по    налогам</a:t>
            </a:r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Arial Black" pitchFamily="34" charset="0"/>
              </a:rPr>
            </a:br>
            <a:endParaRPr lang="ru-RU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6146" name="Picture 2" descr="C:\Users\User\Desktop\Госпаблик\Рабочий кабинет\Логопипы\IMG_7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034308" cy="168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499018"/>
      </p:ext>
    </p:extLst>
  </p:cSld>
  <p:clrMapOvr>
    <a:masterClrMapping/>
  </p:clrMapOvr>
  <p:transition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6248" y="1928802"/>
            <a:ext cx="4400552" cy="4078489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Правила благоустройства и санитарного содержания Ковылкинского сельского поселения приняты Решением Собрания депутатов от 28 февраля 2025 № 138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Благоустройство территории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2050" name="Picture 2" descr="E:\Фото к презентации\сайт нП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14422"/>
            <a:ext cx="3857652" cy="466884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0" y="571480"/>
            <a:ext cx="4286280" cy="242889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 Black" pitchFamily="34" charset="0"/>
              </a:rPr>
              <a:t>земли </a:t>
            </a:r>
            <a:r>
              <a:rPr lang="ru-RU" sz="2000" dirty="0" err="1" smtClean="0">
                <a:solidFill>
                  <a:schemeClr val="tx1"/>
                </a:solidFill>
                <a:latin typeface="Arial Black" pitchFamily="34" charset="0"/>
              </a:rPr>
              <a:t>сельско</a:t>
            </a:r>
            <a:r>
              <a:rPr lang="ru-RU" sz="2000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Arial Black" pitchFamily="34" charset="0"/>
              </a:rPr>
              <a:t>хозяйственного назначения </a:t>
            </a:r>
            <a:br>
              <a:rPr lang="ru-RU" sz="2000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Arial Black" pitchFamily="34" charset="0"/>
              </a:rPr>
              <a:t>176, 5 кв. км.</a:t>
            </a:r>
            <a:endParaRPr lang="ru-RU" sz="20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5123" name="Picture 3" descr="E:\Фото к презентации\ултца советска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285852" y="3000372"/>
            <a:ext cx="2571768" cy="35719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786314" y="4214818"/>
            <a:ext cx="41434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земли населенных пунктов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3, 46 кв. км.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7" name="Picture 3" descr="E:\524b253d-da4b-4233-9e57-6af4941228b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571480"/>
            <a:ext cx="3571900" cy="262534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856" y="21497"/>
            <a:ext cx="8229600" cy="1143000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Arial Black" pitchFamily="34" charset="0"/>
              </a:rPr>
              <a:t>26 субботников- 110 человек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1267" name="Picture 3" descr="C:\Users\User\Desktop\IMG_11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6960096" cy="551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5334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ownloads\IMG_53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64088" y="3815230"/>
            <a:ext cx="3576664" cy="285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User\Desktop\Госпаблик\Рабочий кабинет\Логопипы\64fbff12-d791-4f91-9727-e022046f6a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310" y="188640"/>
            <a:ext cx="175334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User\Desktop\IMG_118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48" y="173151"/>
            <a:ext cx="5033532" cy="377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576063"/>
      </p:ext>
    </p:extLst>
  </p:cSld>
  <p:clrMapOvr>
    <a:masterClrMapping/>
  </p:clrMapOvr>
  <p:transition>
    <p:wipe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64088" y="288823"/>
            <a:ext cx="3456384" cy="223224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B050"/>
                </a:solidFill>
                <a:latin typeface="Arial Black" pitchFamily="34" charset="0"/>
              </a:rPr>
              <a:t>Акция</a:t>
            </a:r>
            <a:br>
              <a:rPr lang="ru-RU" sz="2800" dirty="0" smtClean="0">
                <a:solidFill>
                  <a:srgbClr val="00B050"/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rgbClr val="00B050"/>
                </a:solidFill>
                <a:latin typeface="Arial Black" pitchFamily="34" charset="0"/>
              </a:rPr>
              <a:t>«Зеленая весна» </a:t>
            </a:r>
            <a:br>
              <a:rPr lang="ru-RU" sz="2800" dirty="0" smtClean="0">
                <a:solidFill>
                  <a:srgbClr val="00B050"/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rgbClr val="00B050"/>
                </a:solidFill>
                <a:latin typeface="Arial Black" pitchFamily="34" charset="0"/>
              </a:rPr>
              <a:t>в школах и детских садах</a:t>
            </a:r>
            <a:endParaRPr lang="ru-RU" sz="28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8" name="Picture 2" descr="C:\Users\User\Desktop\IMG_11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5036205" cy="373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User\Desktop\IMG_117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015392"/>
            <a:ext cx="4865411" cy="361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248289"/>
      </p:ext>
    </p:extLst>
  </p:cSld>
  <p:clrMapOvr>
    <a:masterClrMapping/>
  </p:clrMapOvr>
  <p:transition>
    <p:wipe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37828" y="188640"/>
            <a:ext cx="4626659" cy="72008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Всероссийская акция «Дон помнит»</a:t>
            </a:r>
            <a:endParaRPr lang="ru-RU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5362" name="Picture 2" descr="C:\Users\User\Desktop\IMG_11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764266" cy="428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User\Desktop\IMG_11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71474"/>
            <a:ext cx="4455056" cy="559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User\Desktop\IMG_11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59384"/>
            <a:ext cx="3104655" cy="210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996812"/>
      </p:ext>
    </p:extLst>
  </p:cSld>
  <p:clrMapOvr>
    <a:masterClrMapping/>
  </p:clrMapOvr>
  <p:transition>
    <p:wipe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latin typeface="Arial Black" pitchFamily="34" charset="0"/>
              </a:rPr>
              <a:t>  </a:t>
            </a:r>
            <a:r>
              <a:rPr lang="ru-RU" sz="2800" u="sng" dirty="0" smtClean="0">
                <a:solidFill>
                  <a:schemeClr val="tx1"/>
                </a:solidFill>
                <a:latin typeface="Arial Black" pitchFamily="34" charset="0"/>
              </a:rPr>
              <a:t>БЫЛО </a:t>
            </a:r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</a:rPr>
              <a:t>  </a:t>
            </a:r>
            <a:r>
              <a:rPr lang="ru-RU" sz="2800" dirty="0" smtClean="0">
                <a:solidFill>
                  <a:srgbClr val="0070C0"/>
                </a:solidFill>
                <a:latin typeface="Arial Black" pitchFamily="34" charset="0"/>
              </a:rPr>
              <a:t>                                                </a:t>
            </a:r>
            <a:endParaRPr lang="ru-RU" sz="2800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5122" name="Picture 2" descr="C:\Users\User\Desktop\photo-output-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72202"/>
            <a:ext cx="4686705" cy="555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photo-output-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4318956" cy="555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151159"/>
      </p:ext>
    </p:extLst>
  </p:cSld>
  <p:clrMapOvr>
    <a:masterClrMapping/>
  </p:clrMapOvr>
  <p:transition>
    <p:wipe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2602632" cy="1143000"/>
          </a:xfrm>
        </p:spPr>
        <p:txBody>
          <a:bodyPr>
            <a:normAutofit/>
          </a:bodyPr>
          <a:lstStyle/>
          <a:p>
            <a:r>
              <a:rPr lang="ru-RU" sz="3200" u="sng" dirty="0" smtClean="0">
                <a:latin typeface="Arial Black" pitchFamily="34" charset="0"/>
              </a:rPr>
              <a:t>СТАЛО</a:t>
            </a:r>
            <a:endParaRPr lang="ru-RU" sz="3200" u="sng" dirty="0">
              <a:latin typeface="Arial Black" pitchFamily="34" charset="0"/>
            </a:endParaRPr>
          </a:p>
        </p:txBody>
      </p:sp>
      <p:pic>
        <p:nvPicPr>
          <p:cNvPr id="13316" name="Picture 4" descr="C:\Users\User\Desktop\IMG_11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53645"/>
            <a:ext cx="547260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User\Desktop\IMG_11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2384059" cy="214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115418"/>
      </p:ext>
    </p:extLst>
  </p:cSld>
  <p:clrMapOvr>
    <a:masterClrMapping/>
  </p:clrMapOvr>
  <p:transition>
    <p:wipe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User\Desktop\IMG_118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820891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934438"/>
      </p:ext>
    </p:extLst>
  </p:cSld>
  <p:clrMapOvr>
    <a:masterClrMapping/>
  </p:clrMapOvr>
  <p:transition>
    <p:wipe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 descr="E:\кладбище Ковылкин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2919838" cy="2779123"/>
          </a:xfrm>
          <a:prstGeom prst="rect">
            <a:avLst/>
          </a:prstGeom>
          <a:noFill/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User\Desktop\2025 год\Госпаблик\Рабочий кабинет\Тематика\ЖКХ\Экоцентр\IMG_63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00034" y="3135326"/>
            <a:ext cx="2834829" cy="295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2025 год\Госпаблик\Рабочий кабинет\Тематика\Территории\Улицы\IMG_63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99992" y="1412776"/>
            <a:ext cx="422473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04664"/>
            <a:ext cx="5170533" cy="862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ser\Desktop\2025 год\Госпаблик\Рабочий кабинет\Тематика\Территории\Улицы\IMG_80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73657" y="1097392"/>
            <a:ext cx="6034616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77" y="404664"/>
            <a:ext cx="3797494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149894"/>
      </p:ext>
    </p:extLst>
  </p:cSld>
  <p:clrMapOvr>
    <a:masterClrMapping/>
  </p:clrMapOvr>
  <p:transition>
    <p:wipe dir="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1498" y="476672"/>
            <a:ext cx="5256584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Arial Black" pitchFamily="34" charset="0"/>
              </a:rPr>
              <a:t>СОДЕРЖАНИЕ ДОРОГ</a:t>
            </a:r>
            <a:endParaRPr lang="ru-RU" sz="3200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0243" name="Picture 3" descr="C:\Users\User\Desktop\2025 год\Госпаблик\Рабочий кабинет\Тематика\Территории\Улицы\IMG_62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04241" y="4354014"/>
            <a:ext cx="271573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User\Desktop\2025 год\Госпаблик\Рабочий кабинет\Тематика\ЖКХ\Содержание дорог\IMG_64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97898" y="3122895"/>
            <a:ext cx="383039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User\Desktop\IMG_108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905" y="188640"/>
            <a:ext cx="3357807" cy="251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Фото\ЖКХ\20230704_1436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5" y="1412776"/>
            <a:ext cx="4104456" cy="264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758429"/>
      </p:ext>
    </p:extLst>
  </p:cSld>
  <p:clrMapOvr>
    <a:masterClrMapping/>
  </p:clrMapOvr>
  <p:transition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Фото к презентации\Въезд в Ковылкин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913166" y="1124744"/>
            <a:ext cx="3154777" cy="144016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800" dirty="0" smtClean="0">
                <a:solidFill>
                  <a:schemeClr val="tx1"/>
                </a:solidFill>
                <a:latin typeface="Arial Black" pitchFamily="34" charset="0"/>
              </a:rPr>
              <a:t>   </a:t>
            </a:r>
            <a:r>
              <a:rPr lang="ru-RU" sz="2800" dirty="0" err="1" smtClean="0">
                <a:solidFill>
                  <a:schemeClr val="tx1"/>
                </a:solidFill>
                <a:latin typeface="Arial Black" pitchFamily="34" charset="0"/>
              </a:rPr>
              <a:t>Ковылкинское</a:t>
            </a:r>
            <a:r>
              <a:rPr lang="ru-RU" sz="2800" dirty="0" smtClean="0">
                <a:solidFill>
                  <a:schemeClr val="tx1"/>
                </a:solidFill>
                <a:latin typeface="Arial Black" pitchFamily="34" charset="0"/>
              </a:rPr>
              <a:t> сельское поселение</a:t>
            </a:r>
            <a:endParaRPr lang="ru-RU" sz="28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quarter" idx="4294967295"/>
          </p:nvPr>
        </p:nvSpPr>
        <p:spPr>
          <a:xfrm>
            <a:off x="4860032" y="2865156"/>
            <a:ext cx="4041775" cy="3300148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Arial Black" pitchFamily="34" charset="0"/>
              </a:rPr>
              <a:t>Родилось-    2</a:t>
            </a:r>
          </a:p>
          <a:p>
            <a:pPr marL="109728" indent="0">
              <a:buNone/>
            </a:pPr>
            <a:endParaRPr lang="ru-RU" dirty="0" smtClean="0">
              <a:latin typeface="Arial Black" pitchFamily="34" charset="0"/>
            </a:endParaRPr>
          </a:p>
          <a:p>
            <a:endParaRPr lang="ru-RU" dirty="0" smtClean="0">
              <a:latin typeface="Arial Black" pitchFamily="34" charset="0"/>
            </a:endParaRPr>
          </a:p>
          <a:p>
            <a:endParaRPr lang="ru-RU" dirty="0">
              <a:latin typeface="Arial Black" pitchFamily="34" charset="0"/>
            </a:endParaRPr>
          </a:p>
          <a:p>
            <a:endParaRPr lang="ru-RU" dirty="0" smtClean="0">
              <a:latin typeface="Arial Black" pitchFamily="34" charset="0"/>
            </a:endParaRPr>
          </a:p>
          <a:p>
            <a:r>
              <a:rPr lang="ru-RU" dirty="0" smtClean="0">
                <a:latin typeface="Arial Black" pitchFamily="34" charset="0"/>
              </a:rPr>
              <a:t>Умерло-       </a:t>
            </a:r>
            <a:r>
              <a:rPr lang="ru-RU" dirty="0">
                <a:latin typeface="Arial Black" pitchFamily="34" charset="0"/>
              </a:rPr>
              <a:t>9</a:t>
            </a:r>
            <a:endParaRPr lang="ru-RU" dirty="0" smtClean="0">
              <a:latin typeface="Arial Black" pitchFamily="34" charset="0"/>
            </a:endParaRP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subTitle" idx="4294967295"/>
          </p:nvPr>
        </p:nvSpPr>
        <p:spPr>
          <a:xfrm>
            <a:off x="4644008" y="1268760"/>
            <a:ext cx="4057650" cy="120015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Населенных пунктов- 4</a:t>
            </a:r>
          </a:p>
          <a:p>
            <a:endParaRPr lang="ru-RU" dirty="0"/>
          </a:p>
        </p:txBody>
      </p:sp>
      <p:pic>
        <p:nvPicPr>
          <p:cNvPr id="1026" name="Picture 2" descr="C:\Users\User\Desktop\Фото\Картинки разные\IMG_39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52936"/>
            <a:ext cx="3168351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wC6vb3evok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085184"/>
            <a:ext cx="3240359" cy="135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4048" y="620688"/>
            <a:ext cx="3754760" cy="23762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solidFill>
                  <a:srgbClr val="0070C0"/>
                </a:solidFill>
                <a:latin typeface="Arial Black" pitchFamily="34" charset="0"/>
              </a:rPr>
              <a:t>Водоснабжение поселения осуществляет МУП ЖКХ «Станица</a:t>
            </a:r>
            <a:r>
              <a:rPr lang="ru-RU" dirty="0" smtClean="0">
                <a:solidFill>
                  <a:srgbClr val="0070C0"/>
                </a:solidFill>
              </a:rPr>
              <a:t>»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1266" name="Picture 2" descr="C:\Users\User\Desktop\2025 год\Госпаблик\Рабочий кабинет\Тематика\ЖКХ\Водоснабжение\20220915_1057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33056"/>
            <a:ext cx="4032448" cy="259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esktop\2025 год\Госпаблик\Рабочий кабинет\Тематика\ЖКХ\Водоснабжение\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29972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450126"/>
      </p:ext>
    </p:extLst>
  </p:cSld>
  <p:clrMapOvr>
    <a:masterClrMapping/>
  </p:clrMapOvr>
  <p:transition>
    <p:wipe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Ремонтные работы</a:t>
            </a:r>
            <a:endParaRPr lang="ru-RU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7410" name="Picture 2" descr="C:\Users\User\Desktop\IMG_11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7542" y="1412772"/>
            <a:ext cx="8208911" cy="518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530815"/>
      </p:ext>
    </p:extLst>
  </p:cSld>
  <p:clrMapOvr>
    <a:masterClrMapping/>
  </p:clrMapOvr>
  <p:transition>
    <p:wipe dir="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Arial Black" pitchFamily="34" charset="0"/>
              </a:rPr>
              <a:t>у</a:t>
            </a:r>
            <a:r>
              <a:rPr lang="ru-RU" sz="2400" dirty="0" smtClean="0">
                <a:solidFill>
                  <a:srgbClr val="0070C0"/>
                </a:solidFill>
                <a:latin typeface="Arial Black" pitchFamily="34" charset="0"/>
              </a:rPr>
              <a:t>лица Советская</a:t>
            </a:r>
            <a:endParaRPr lang="ru-RU" sz="2400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8434" name="Picture 2" descr="C:\Users\User\Desktop\IMG_11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5576" y="620688"/>
            <a:ext cx="4124879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User\Desktop\IMG_112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292080" y="4149080"/>
            <a:ext cx="307234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75883"/>
      </p:ext>
    </p:extLst>
  </p:cSld>
  <p:clrMapOvr>
    <a:masterClrMapping/>
  </p:clrMapOvr>
  <p:transition>
    <p:wipe dir="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  <a:latin typeface="Arial Black" pitchFamily="34" charset="0"/>
              </a:rPr>
              <a:t>у</a:t>
            </a:r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лица Мира</a:t>
            </a:r>
            <a:endParaRPr lang="ru-RU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8194" name="Picture 2" descr="C:\Users\User\Desktop\ЖКХ\ef3594da-5a1c-47e5-9df5-7ebe865bab5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3394471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Субботники\e50dc0df-7a49-40a3-97c4-8da39188faf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48680"/>
            <a:ext cx="3770784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868464"/>
      </p:ext>
    </p:extLst>
  </p:cSld>
  <p:clrMapOvr>
    <a:masterClrMapping/>
  </p:clrMapOvr>
  <p:transition>
    <p:wipe dir="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59832" y="548680"/>
            <a:ext cx="584299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Информационная работа с населением</a:t>
            </a:r>
            <a:endParaRPr lang="ru-RU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2290" name="Picture 2" descr="C:\Users\User\Desktop\2025 год\Госпаблик\Рабочий кабинет\Тематика\Логопипы\Логотип страниц\Обложка\обложка администрации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52936"/>
            <a:ext cx="8229600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esktop\2025 год\Госпаблик\Рабочий кабинет\Тематика\Логопипы\Логотип страниц\Обложка\Аватар администраци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2215530" cy="224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927946"/>
      </p:ext>
    </p:extLst>
  </p:cSld>
  <p:clrMapOvr>
    <a:masterClrMapping/>
  </p:clrMapOvr>
  <p:transition>
    <p:wipe dir="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1885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Официальный сайт</a:t>
            </a:r>
            <a:endParaRPr lang="ru-RU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0242" name="Picture 2" descr="C:\Users\User\Desktop\IMG_11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4583071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2025 год\Госпаблик\Рабочий кабинет\Тематика\Логопипы\Логотип страниц\vk-banner-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769" y="231898"/>
            <a:ext cx="3652051" cy="197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Desktop\2025 год\Госпаблик\Рабочий кабинет\Тематика\Логопипы\Логотип страниц\VK-Banner-1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770" y="4365104"/>
            <a:ext cx="3681362" cy="217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54756" y="2379945"/>
            <a:ext cx="3868075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100" b="1" dirty="0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Платформа обратной связи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1676050"/>
      </p:ext>
    </p:extLst>
  </p:cSld>
  <p:clrMapOvr>
    <a:masterClrMapping/>
  </p:clrMapOvr>
  <p:transition>
    <p:wipe dir="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80528" y="274638"/>
            <a:ext cx="453650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Разделы сайта</a:t>
            </a:r>
            <a:endParaRPr lang="ru-RU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1266" name="Picture 2" descr="C:\Users\User\Desktop\IMG_11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41352"/>
            <a:ext cx="2361371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esktop\IMG_11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24314"/>
            <a:ext cx="4494832" cy="594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997073"/>
      </p:ext>
    </p:extLst>
  </p:cSld>
  <p:clrMapOvr>
    <a:masterClrMapping/>
  </p:clrMapOvr>
  <p:transition>
    <p:wipe dir="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52717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Разделы сайта</a:t>
            </a:r>
            <a:endParaRPr lang="ru-RU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2290" name="Picture 2" descr="C:\Users\User\Desktop\IMG_11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97" y="1369761"/>
            <a:ext cx="4232920" cy="508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esktop\IMG_11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72511"/>
            <a:ext cx="4139456" cy="618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955568"/>
      </p:ext>
    </p:extLst>
  </p:cSld>
  <p:clrMapOvr>
    <a:masterClrMapping/>
  </p:clrMapOvr>
  <p:transition>
    <p:wipe dir="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12160" y="274638"/>
            <a:ext cx="267464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User\Desktop\Картинки\IMG_12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338437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Картинки\IMG_12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3590"/>
            <a:ext cx="3816424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Картинки\IMG_11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20081"/>
            <a:ext cx="4051779" cy="58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716028"/>
      </p:ext>
    </p:extLst>
  </p:cSld>
  <p:clrMapOvr>
    <a:masterClrMapping/>
  </p:clrMapOvr>
  <p:transition>
    <p:wipe dir="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User\Desktop\2025 год\Госпаблик\Рабочий кабинет\Тематика\Мошенники\Клади трубку\IMG_90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2025 год\Госпаблик\Рабочий кабинет\Тематика\Мошенники\Клади трубку\IMG_90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67676"/>
            <a:ext cx="3911080" cy="472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Desktop\2025 год\Госпаблик\Рабочий кабинет\Тематика\Мошенники\Клади трубку\IMG_90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963" y="851132"/>
            <a:ext cx="4037820" cy="581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811579"/>
      </p:ext>
    </p:extLst>
  </p:cSld>
  <p:clrMapOvr>
    <a:masterClrMapping/>
  </p:clrMapOvr>
  <p:transition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3274788"/>
            <a:ext cx="4032448" cy="848355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Образование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Users\User\Desktop\Фото для отчета\IMG_85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381642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Фото\Школы\i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4783"/>
            <a:ext cx="4251598" cy="319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Downloads\IMG_63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16016" y="318486"/>
            <a:ext cx="4107582" cy="282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80396"/>
            <a:ext cx="3090863" cy="234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7327992"/>
      </p:ext>
    </p:extLst>
  </p:cSld>
  <p:clrMapOvr>
    <a:masterClrMapping/>
  </p:clrMapOvr>
  <p:transition>
    <p:wipe dir="d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User\Desktop\2025 год\Госпаблик\Рабочий кабинет\Тематика\Мошенники\Клади трубку\IMG_90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1800199" cy="18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esktop\2025 год\Госпаблик\Рабочий кабинет\Тематика\Мошенники\Клади трубку\IMG_90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73" y="2426924"/>
            <a:ext cx="329742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esktop\2025 год\Госпаблик\Рабочий кабинет\Тематика\Мошенники\Клади трубку\IMG_90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48680"/>
            <a:ext cx="3839072" cy="605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503995"/>
      </p:ext>
    </p:extLst>
  </p:cSld>
  <p:clrMapOvr>
    <a:masterClrMapping/>
  </p:clrMapOvr>
  <p:transition>
    <p:wipe dir="d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User\Desktop\2025 год\Госпаблик\Рабочий кабинет\Тематика\Мошенники\Клади трубку\IMG_90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0649"/>
            <a:ext cx="1584175" cy="158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esktop\2025 год\Госпаблик\Рабочий кабинет\Тематика\Мошенники\Клади трубку\IMG_90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29094"/>
            <a:ext cx="362304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User\Desktop\2025 год\Госпаблик\Рабочий кабинет\Тематика\Мошенники\Клади трубку\IMG_90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2656"/>
            <a:ext cx="463116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432918"/>
      </p:ext>
    </p:extLst>
  </p:cSld>
  <p:clrMapOvr>
    <a:masterClrMapping/>
  </p:clrMapOvr>
  <p:transition>
    <p:wipe dir="d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4830" y="4725144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САМОУПРАВЛЕНИЕ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0452" y="-243408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User\Desktop\8fa16e7684e410de295f9dd4e18eb6d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0688"/>
            <a:ext cx="7215336" cy="423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471458"/>
      </p:ext>
    </p:extLst>
  </p:cSld>
  <p:clrMapOvr>
    <a:masterClrMapping/>
  </p:clrMapOvr>
  <p:transition>
    <p:wipe dir="d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8910" y="21328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                       </a:t>
            </a:r>
            <a:r>
              <a:rPr lang="ru-RU" sz="4400" dirty="0" smtClean="0">
                <a:solidFill>
                  <a:srgbClr val="0070C0"/>
                </a:solidFill>
                <a:latin typeface="Arial Black" pitchFamily="34" charset="0"/>
              </a:rPr>
              <a:t>ТОС</a:t>
            </a:r>
            <a:r>
              <a:rPr lang="ru-RU" sz="4400" dirty="0" smtClean="0">
                <a:solidFill>
                  <a:srgbClr val="0070C0"/>
                </a:solidFill>
                <a:latin typeface="Arial Black" pitchFamily="34" charset="0"/>
              </a:rPr>
              <a:t> </a:t>
            </a:r>
            <a:r>
              <a:rPr lang="ru-RU" sz="4400" dirty="0" smtClean="0">
                <a:solidFill>
                  <a:srgbClr val="0070C0"/>
                </a:solidFill>
                <a:latin typeface="Arial Black" pitchFamily="34" charset="0"/>
              </a:rPr>
              <a:t>«Луговое»</a:t>
            </a:r>
            <a:endParaRPr lang="ru-RU" sz="4400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7544" y="260649"/>
            <a:ext cx="8229600" cy="1152128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ru-RU" sz="4400" dirty="0" smtClean="0">
                <a:solidFill>
                  <a:srgbClr val="0070C0"/>
                </a:solidFill>
                <a:latin typeface="Arial Black" pitchFamily="34" charset="0"/>
              </a:rPr>
              <a:t>ТОС «Ковыль»</a:t>
            </a:r>
            <a:endParaRPr lang="ru-RU" sz="4400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9220" name="Picture 4" descr="C:\Users\User\Desktop\Субботники\IMG_10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273" y="3212976"/>
            <a:ext cx="455414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User\Desktop\Субботники\IMG_10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4032448" cy="249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375455"/>
      </p:ext>
    </p:extLst>
  </p:cSld>
  <p:clrMapOvr>
    <a:masterClrMapping/>
  </p:clrMapOvr>
  <p:transition>
    <p:wipe dir="d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User\Desktop\Субботники\IMG_11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399" y="476672"/>
            <a:ext cx="5302519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Субботники\IMG_12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98" y="3500647"/>
            <a:ext cx="4007303" cy="266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368" y="3500647"/>
            <a:ext cx="3975100" cy="2694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2458502"/>
      </p:ext>
    </p:extLst>
  </p:cSld>
  <p:clrMapOvr>
    <a:masterClrMapping/>
  </p:clrMapOvr>
  <p:transition>
    <p:wipe dir="d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Госпаблик\Рабочий кабинет\Фото\ГО и ЧС\17134347748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29600" cy="370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Госпаблик\Рабочий кабинет\Фото\ГО и ЧС\17134347749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49080"/>
            <a:ext cx="3152292" cy="233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Госпаблик\Рабочий кабинет\Фото\ГО и ЧС\17278553674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171564"/>
            <a:ext cx="2711624" cy="24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774932"/>
      </p:ext>
    </p:extLst>
  </p:cSld>
  <p:clrMapOvr>
    <a:masterClrMapping/>
  </p:clrMapOvr>
  <p:transition>
    <p:wipe dir="d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714620"/>
            <a:ext cx="8229600" cy="1143000"/>
          </a:xfrm>
        </p:spPr>
        <p:txBody>
          <a:bodyPr>
            <a:normAutofit/>
          </a:bodyPr>
          <a:lstStyle/>
          <a:p>
            <a:endParaRPr lang="ru-RU" sz="3200" dirty="0"/>
          </a:p>
        </p:txBody>
      </p:sp>
      <p:pic>
        <p:nvPicPr>
          <p:cNvPr id="5" name="Picture 2" descr="E:\Фото к отчету\IMG_43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3515" y="332656"/>
            <a:ext cx="4098210" cy="2620168"/>
          </a:xfrm>
          <a:prstGeom prst="rect">
            <a:avLst/>
          </a:prstGeom>
          <a:noFill/>
        </p:spPr>
      </p:pic>
      <p:pic>
        <p:nvPicPr>
          <p:cNvPr id="5122" name="Picture 2" descr="C:\Users\User\Desktop\Госпаблик\Рабочий кабинет\Фото\ГО и ЧС\17097074614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17032"/>
            <a:ext cx="3503712" cy="27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Госпаблик\Рабочий кабинет\Фото\ГО и ЧС\170970746144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80" y="289810"/>
            <a:ext cx="4457468" cy="33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Госпаблик\Рабочий кабинет\Логопипы\IMG_779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13031"/>
            <a:ext cx="4724003" cy="262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60032" y="274638"/>
            <a:ext cx="4176464" cy="329837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Arial Black" pitchFamily="34" charset="0"/>
              </a:rPr>
              <a:t>Профилактические мероприятия</a:t>
            </a:r>
            <a:endParaRPr lang="ru-RU" sz="2800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5362" name="Picture 2" descr="C:\Users\User\Desktop\Мероприятия\IMG_12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17031"/>
            <a:ext cx="2882900" cy="279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7212547"/>
      </p:ext>
    </p:extLst>
  </p:cSld>
  <p:clrMapOvr>
    <a:masterClrMapping/>
  </p:clrMapOvr>
  <p:transition>
    <p:wipe dir="d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esktop\Госпаблик\Рабочий кабинет\Фото\ГО и ЧС\17278553674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165" y="3789040"/>
            <a:ext cx="3812910" cy="285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Госпаблик\Рабочий кабинет\Фото\ГО и ЧС\17278553675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80" y="4077072"/>
            <a:ext cx="2798618" cy="217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Госпаблик\Рабочий кабинет\Фото\ГО и ЧС\IMG_89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076056" y="267613"/>
            <a:ext cx="3744416" cy="230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Госпаблик\Рабочий кабинет\Логопипы\IMG_779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34" y="253192"/>
            <a:ext cx="3417646" cy="190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557997"/>
      </p:ext>
    </p:extLst>
  </p:cSld>
  <p:clrMapOvr>
    <a:masterClrMapping/>
  </p:clrMapOvr>
  <p:transition>
    <p:wipe dir="d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57236" y="1916832"/>
            <a:ext cx="8229600" cy="4525963"/>
          </a:xfrm>
        </p:spPr>
        <p:txBody>
          <a:bodyPr>
            <a:normAutofit/>
          </a:bodyPr>
          <a:lstStyle/>
          <a:p>
            <a:r>
              <a:rPr lang="ru-RU" dirty="0">
                <a:latin typeface="Arial Black" pitchFamily="34" charset="0"/>
              </a:rPr>
              <a:t>в случае обнаружения очага возгорания, незамедлительно звонить: тел.: </a:t>
            </a:r>
            <a:r>
              <a:rPr lang="ru-RU" dirty="0" smtClean="0">
                <a:latin typeface="Arial Black" pitchFamily="34" charset="0"/>
              </a:rPr>
              <a:t>112</a:t>
            </a:r>
          </a:p>
          <a:p>
            <a:pPr marL="109728" indent="0">
              <a:buNone/>
            </a:pPr>
            <a:endParaRPr lang="ru-RU" dirty="0">
              <a:latin typeface="Arial Black" pitchFamily="34" charset="0"/>
            </a:endParaRPr>
          </a:p>
          <a:p>
            <a:r>
              <a:rPr lang="ru-RU" dirty="0" smtClean="0">
                <a:latin typeface="Arial Black" pitchFamily="34" charset="0"/>
              </a:rPr>
              <a:t>- оповестить о пожаре как можно больше людей</a:t>
            </a:r>
          </a:p>
          <a:p>
            <a:endParaRPr lang="ru-RU" dirty="0" smtClean="0">
              <a:latin typeface="Arial Black" pitchFamily="34" charset="0"/>
            </a:endParaRPr>
          </a:p>
          <a:p>
            <a:r>
              <a:rPr lang="ru-RU" dirty="0" smtClean="0">
                <a:latin typeface="Arial Black" pitchFamily="34" charset="0"/>
              </a:rPr>
              <a:t>- обеспечить мероприятия по </a:t>
            </a:r>
          </a:p>
          <a:p>
            <a:pPr marL="109728" indent="0">
              <a:buNone/>
            </a:pPr>
            <a:r>
              <a:rPr lang="ru-RU" dirty="0" smtClean="0">
                <a:latin typeface="Arial Black" pitchFamily="34" charset="0"/>
              </a:rPr>
              <a:t>                       тушению пожара 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51720" y="428608"/>
            <a:ext cx="6318464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28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28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</a:rPr>
              <a:t>Необходимо соблюдать  правила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" name="Picture 2" descr="C:\Users\larisa\Desktop\Фото к отчету\IMG_43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1445896" cy="1571636"/>
          </a:xfrm>
          <a:prstGeom prst="rect">
            <a:avLst/>
          </a:prstGeom>
          <a:noFill/>
        </p:spPr>
      </p:pic>
      <p:pic>
        <p:nvPicPr>
          <p:cNvPr id="4098" name="Picture 2" descr="E:\Фото к отчету\IMG_43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4149080"/>
            <a:ext cx="1885944" cy="249463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3717032"/>
            <a:ext cx="8147248" cy="244827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B0F0"/>
                </a:solidFill>
                <a:latin typeface="Bahnschrift Condensed" pitchFamily="34" charset="0"/>
              </a:rPr>
              <a:t>Муниципальное бюджетное</a:t>
            </a:r>
            <a:br>
              <a:rPr lang="ru-RU" dirty="0" smtClean="0">
                <a:solidFill>
                  <a:srgbClr val="00B0F0"/>
                </a:solidFill>
                <a:latin typeface="Bahnschrift Condensed" pitchFamily="34" charset="0"/>
              </a:rPr>
            </a:br>
            <a:r>
              <a:rPr lang="ru-RU" dirty="0" smtClean="0">
                <a:solidFill>
                  <a:srgbClr val="00B0F0"/>
                </a:solidFill>
                <a:latin typeface="Bahnschrift Condensed" pitchFamily="34" charset="0"/>
              </a:rPr>
              <a:t> учреждение культуры </a:t>
            </a:r>
            <a:br>
              <a:rPr lang="ru-RU" dirty="0" smtClean="0">
                <a:solidFill>
                  <a:srgbClr val="00B0F0"/>
                </a:solidFill>
                <a:latin typeface="Bahnschrift Condensed" pitchFamily="34" charset="0"/>
              </a:rPr>
            </a:br>
            <a:r>
              <a:rPr lang="ru-RU" dirty="0" smtClean="0">
                <a:solidFill>
                  <a:srgbClr val="00B0F0"/>
                </a:solidFill>
                <a:latin typeface="Bahnschrift Condensed" pitchFamily="34" charset="0"/>
              </a:rPr>
              <a:t>«Центр культурного обслуживания»</a:t>
            </a:r>
            <a:endParaRPr lang="ru-RU" dirty="0">
              <a:solidFill>
                <a:srgbClr val="00B0F0"/>
              </a:solidFill>
              <a:latin typeface="Bahnschrift Condensed" pitchFamily="34" charset="0"/>
            </a:endParaRPr>
          </a:p>
        </p:txBody>
      </p:sp>
      <p:pic>
        <p:nvPicPr>
          <p:cNvPr id="1026" name="Picture 2" descr="C:\Users\User\Desktop\СоцСети\Фото\Культура\IMG_62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8640"/>
            <a:ext cx="5616061" cy="371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676101"/>
      </p:ext>
    </p:extLst>
  </p:cSld>
  <p:clrMapOvr>
    <a:masterClrMapping/>
  </p:clrMapOvr>
  <p:transition>
    <p:wipe dir="d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29124" y="274638"/>
            <a:ext cx="4714876" cy="93978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Arial Black" pitchFamily="34" charset="0"/>
              </a:rPr>
              <a:t> </a:t>
            </a:r>
            <a:r>
              <a:rPr lang="ru-RU" sz="3600" dirty="0" smtClean="0">
                <a:solidFill>
                  <a:schemeClr val="tx1"/>
                </a:solidFill>
                <a:latin typeface="Arial Black" pitchFamily="34" charset="0"/>
              </a:rPr>
              <a:t>Здравоохранение</a:t>
            </a:r>
            <a:r>
              <a:rPr lang="ru-RU" sz="3600" dirty="0" smtClean="0">
                <a:solidFill>
                  <a:schemeClr val="tx1"/>
                </a:solidFill>
              </a:rPr>
              <a:t> 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050" name="Picture 2" descr="E:\Фото к отчету\IMG_04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4577052"/>
            <a:ext cx="2746899" cy="2078034"/>
          </a:xfrm>
          <a:prstGeom prst="rect">
            <a:avLst/>
          </a:prstGeom>
          <a:noFill/>
        </p:spPr>
      </p:pic>
      <p:pic>
        <p:nvPicPr>
          <p:cNvPr id="2054" name="Picture 6" descr="C:\Users\larisa\Documents\Все фото\Разные территории\IMG_03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959" y="4653136"/>
            <a:ext cx="3082879" cy="2001950"/>
          </a:xfrm>
          <a:prstGeom prst="rect">
            <a:avLst/>
          </a:prstGeom>
          <a:noFill/>
        </p:spPr>
      </p:pic>
      <p:pic>
        <p:nvPicPr>
          <p:cNvPr id="12290" name="Picture 2" descr="C:\Users\User\Desktop\СоцСети\Фото\Медицина\IMG_63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22" y="1124744"/>
            <a:ext cx="383819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esktop\СоцСети\Фото\Медицина\IMG_57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8" y="188640"/>
            <a:ext cx="323718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6106690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002060"/>
                </a:solidFill>
              </a:rPr>
              <a:t>Д</a:t>
            </a:r>
            <a:r>
              <a:rPr lang="ru-RU" sz="4000" dirty="0" smtClean="0">
                <a:solidFill>
                  <a:srgbClr val="002060"/>
                </a:solidFill>
              </a:rPr>
              <a:t>оставка жителей района</a:t>
            </a:r>
            <a:r>
              <a:rPr lang="ru-RU" sz="2000" dirty="0" smtClean="0">
                <a:solidFill>
                  <a:srgbClr val="002060"/>
                </a:solidFill>
              </a:rPr>
              <a:t>  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- в медицинские учреждения;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- для медико- социальной экспертизы;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- в социальную защиту;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- к объектам культуры и спорта;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- к железнодорожным и авто вокзалам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 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  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0242" name="Picture 2" descr="C:\Users\User\Desktop\Фото\Социальное обслуживание\Социальный автомобиль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4762500" cy="394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67783"/>
      </p:ext>
    </p:extLst>
  </p:cSld>
  <p:clrMapOvr>
    <a:masterClrMapping/>
  </p:clrMapOvr>
  <p:transition>
    <p:wipe dir="d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64576" y="836712"/>
            <a:ext cx="3883888" cy="1800200"/>
          </a:xfrm>
        </p:spPr>
        <p:txBody>
          <a:bodyPr>
            <a:noAutofit/>
          </a:bodyPr>
          <a:lstStyle/>
          <a:p>
            <a:pPr algn="ctr"/>
            <a:r>
              <a:rPr lang="ru-RU" sz="2800" b="0" dirty="0" smtClean="0">
                <a:solidFill>
                  <a:srgbClr val="0070C0"/>
                </a:solidFill>
                <a:latin typeface="Arial Black" pitchFamily="34" charset="0"/>
              </a:rPr>
              <a:t>Национальный проект «Демография»</a:t>
            </a:r>
            <a:endParaRPr lang="ru-RU" sz="2800" b="0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6386" name="Picture 2" descr="C:\Users\User\Desktop\Картинки\IMG_12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248472" cy="410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User\Desktop\IMG_13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576" y="3501008"/>
            <a:ext cx="4067448" cy="295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282333"/>
      </p:ext>
    </p:extLst>
  </p:cSld>
  <p:clrMapOvr>
    <a:masterClrMapping/>
  </p:clrMapOvr>
  <p:transition>
    <p:wipe dir="d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User\Desktop\IMG_13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492896"/>
            <a:ext cx="5435600" cy="395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01" y="260648"/>
            <a:ext cx="4724400" cy="262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2250577"/>
      </p:ext>
    </p:extLst>
  </p:cSld>
  <p:clrMapOvr>
    <a:masterClrMapping/>
  </p:clrMapOvr>
  <p:transition>
    <p:wipe dir="d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857852" y="188640"/>
            <a:ext cx="3286148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0070C0"/>
                </a:solidFill>
                <a:latin typeface="Arial Black" pitchFamily="34" charset="0"/>
              </a:rPr>
              <a:t>Образование</a:t>
            </a:r>
            <a:r>
              <a:rPr lang="ru-RU" sz="36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endParaRPr lang="ru-RU" sz="36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2050" name="Picture 2" descr="E:\IMG_52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5652120" y="1124744"/>
            <a:ext cx="3226928" cy="2088232"/>
          </a:xfrm>
          <a:prstGeom prst="rect">
            <a:avLst/>
          </a:prstGeom>
          <a:noFill/>
        </p:spPr>
      </p:pic>
      <p:pic>
        <p:nvPicPr>
          <p:cNvPr id="12290" name="Picture 2" descr="C:\Users\User\Desktop\Фото\Школы\ФЛАГИ Луговская ООШ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17032"/>
            <a:ext cx="4163028" cy="295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User\Desktop\Мероприятия\IMG_10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65" y="188640"/>
            <a:ext cx="4760891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User\Desktop\Мероприятия\IMG_10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58" y="3356992"/>
            <a:ext cx="3669578" cy="345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User\Desktop\Госпаблик\Рабочий кабинет\Фото\Школы\IMG_903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91654"/>
            <a:ext cx="2987341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esktop\Госпаблик\Рабочий кабинет\Фото\Школы\c8f34888-f8f2-45e7-a9a0-0fd153ceef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902301"/>
            <a:ext cx="1884330" cy="256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User\Desktop\Госпаблик\Рабочий кабинет\Фото\Школы\IMG_91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17" y="4437238"/>
            <a:ext cx="2788124" cy="20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User\Desktop\Госпаблик\Рабочий кабинет\Фото\Школы\IMG_90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5085"/>
            <a:ext cx="3647728" cy="324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User\Desktop\Мероприятия\IMG_116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926" y="3068960"/>
            <a:ext cx="2754052" cy="339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195462"/>
      </p:ext>
    </p:extLst>
  </p:cSld>
  <p:clrMapOvr>
    <a:masterClrMapping/>
  </p:clrMapOvr>
  <p:transition>
    <p:wipe dir="d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C:\Users\User\Desktop\Картинки\IMG_128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6895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454223"/>
      </p:ext>
    </p:extLst>
  </p:cSld>
  <p:clrMapOvr>
    <a:masterClrMapping/>
  </p:clrMapOvr>
  <p:transition>
    <p:wipe dir="d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3" name="Picture 3" descr="C:\Users\User\Desktop\nauchite_rebenka_bezopasnosti_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764704"/>
            <a:ext cx="7620001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053767"/>
      </p:ext>
    </p:extLst>
  </p:cSld>
  <p:clrMapOvr>
    <a:masterClrMapping/>
  </p:clrMapOvr>
  <p:transition>
    <p:wipe dir="d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60032" y="611846"/>
            <a:ext cx="3826768" cy="11430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  <a:latin typeface="Arial Black" pitchFamily="34" charset="0"/>
              </a:rPr>
              <a:t>Безопасность на железной дороге</a:t>
            </a:r>
            <a:endParaRPr lang="ru-RU" sz="3200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21506" name="Picture 2" descr="C:\Users\User\Desktop\Картинки\IMG_12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29000"/>
            <a:ext cx="4242121" cy="318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User\Desktop\Картинки\IMG_10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4079776" cy="302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547389"/>
      </p:ext>
    </p:extLst>
  </p:cSld>
  <p:clrMapOvr>
    <a:masterClrMapping/>
  </p:clrMapOvr>
  <p:transition>
    <p:wipe dir="d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292080" y="4016775"/>
            <a:ext cx="3528392" cy="257829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Arial Black" pitchFamily="34" charset="0"/>
              </a:rPr>
              <a:t>Расскажите детям о мошенниках</a:t>
            </a:r>
            <a:endParaRPr lang="ru-RU" sz="2800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22530" name="Picture 2" descr="C:\Users\User\Desktop\Картинки\IMG_12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5774990" cy="328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:\Users\User\Desktop\Картинки\IMG_12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98243"/>
            <a:ext cx="4435971" cy="281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427201"/>
      </p:ext>
    </p:extLst>
  </p:cSld>
  <p:clrMapOvr>
    <a:masterClrMapping/>
  </p:clrMapOvr>
  <p:transition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6120" y="188640"/>
            <a:ext cx="3754760" cy="114300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Отделение социального обслуживания </a:t>
            </a:r>
            <a:r>
              <a:rPr lang="ru-RU" sz="2400" dirty="0">
                <a:solidFill>
                  <a:srgbClr val="002060"/>
                </a:solidFill>
                <a:latin typeface="Arial Black" pitchFamily="34" charset="0"/>
              </a:rPr>
              <a:t>на дому </a:t>
            </a:r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  № </a:t>
            </a:r>
            <a:r>
              <a:rPr lang="ru-RU" sz="2400" dirty="0">
                <a:solidFill>
                  <a:srgbClr val="002060"/>
                </a:solidFill>
                <a:latin typeface="Arial Black" pitchFamily="34" charset="0"/>
              </a:rPr>
              <a:t>1</a:t>
            </a:r>
          </a:p>
        </p:txBody>
      </p:sp>
      <p:pic>
        <p:nvPicPr>
          <p:cNvPr id="7170" name="Picture 2" descr="C:\Users\User\Desktop\Фото\Социальное обслуживание\IMG_40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16162"/>
            <a:ext cx="3456384" cy="243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User\Desktop\IMG_13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267" y="3789040"/>
            <a:ext cx="4787528" cy="289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ser\Desktop\IMG_13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77072"/>
            <a:ext cx="3005832" cy="260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User\Desktop\IMG_13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494" y="332656"/>
            <a:ext cx="4520301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846730"/>
      </p:ext>
    </p:extLst>
  </p:cSld>
  <p:clrMapOvr>
    <a:masterClrMapping/>
  </p:clrMapOvr>
  <p:transition>
    <p:wipe dir="d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732240" y="274638"/>
            <a:ext cx="2160240" cy="524259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  <a:latin typeface="Arial Black" pitchFamily="34" charset="0"/>
              </a:rPr>
              <a:t>Знает ли ваш ребенок номера экстренных служб</a:t>
            </a:r>
            <a:endParaRPr lang="ru-RU" sz="3200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5362" name="Picture 2" descr="C:\Users\User\Desktop\PdywDjn0jAGEkAKihXrYYlUCidsG0IRf6azYVkNndHqhSMMe5oDM1mbgEdZIgbEYZkcOFtWdHyfXfC1fBTfzrk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74" y="620688"/>
            <a:ext cx="6141552" cy="500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793262"/>
      </p:ext>
    </p:extLst>
  </p:cSld>
  <p:clrMapOvr>
    <a:masterClrMapping/>
  </p:clrMapOvr>
  <p:transition>
    <p:wipe dir="d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6178698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rgbClr val="0070C0"/>
                </a:solidFill>
              </a:rPr>
              <a:t>-</a:t>
            </a:r>
            <a:r>
              <a:rPr lang="ru-RU" sz="2000" dirty="0" smtClean="0">
                <a:solidFill>
                  <a:srgbClr val="0070C0"/>
                </a:solidFill>
              </a:rPr>
              <a:t> </a:t>
            </a:r>
            <a:r>
              <a:rPr lang="ru-RU" sz="2000" dirty="0">
                <a:solidFill>
                  <a:srgbClr val="0070C0"/>
                </a:solidFill>
                <a:latin typeface="Arial Black" pitchFamily="34" charset="0"/>
              </a:rPr>
              <a:t>р</a:t>
            </a:r>
            <a:r>
              <a:rPr lang="ru-RU" sz="2000" dirty="0" smtClean="0">
                <a:solidFill>
                  <a:srgbClr val="0070C0"/>
                </a:solidFill>
                <a:latin typeface="Arial Black" pitchFamily="34" charset="0"/>
              </a:rPr>
              <a:t>асходы на содержание инструктора по спорту;</a:t>
            </a:r>
            <a:br>
              <a:rPr lang="ru-RU" sz="2000" dirty="0" smtClean="0">
                <a:solidFill>
                  <a:srgbClr val="0070C0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Arial Black" pitchFamily="34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Arial Black" pitchFamily="34" charset="0"/>
              </a:rPr>
              <a:t>- физическое воспитание населения;</a:t>
            </a:r>
            <a:br>
              <a:rPr lang="ru-RU" sz="2000" dirty="0" smtClean="0">
                <a:solidFill>
                  <a:srgbClr val="0070C0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Arial Black" pitchFamily="34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Arial Black" pitchFamily="34" charset="0"/>
              </a:rPr>
              <a:t>- обеспечение организации и участия в физкультурных и массовых спортивных мероприятий;</a:t>
            </a:r>
            <a:br>
              <a:rPr lang="ru-RU" sz="2000" dirty="0" smtClean="0">
                <a:solidFill>
                  <a:srgbClr val="0070C0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Arial Black" pitchFamily="34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Arial Black" pitchFamily="34" charset="0"/>
              </a:rPr>
              <a:t>- размещение информации спортивной тематики на официальном сайте поселения в сети Интернет и в группах социальных сетей</a:t>
            </a:r>
            <a:endParaRPr lang="ru-RU" sz="2000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8194" name="Picture 2" descr="C:\Users\User\Downloads\IMG_12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74815" y="1158991"/>
            <a:ext cx="6034616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495728"/>
      </p:ext>
    </p:extLst>
  </p:cSld>
  <p:clrMapOvr>
    <a:masterClrMapping/>
  </p:clrMapOvr>
  <p:transition>
    <p:wipe dir="d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436096" y="260648"/>
            <a:ext cx="4186238" cy="11430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      </a:t>
            </a:r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Спорт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3554" name="Picture 2" descr="C:\Users\User\Desktop\Мероприятия\IMG_124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489654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User\Desktop\IMG_12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348880"/>
            <a:ext cx="2894484" cy="423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94381" y="1052736"/>
            <a:ext cx="381913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Развитие спорта</a:t>
            </a:r>
            <a:endParaRPr lang="ru-RU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6386" name="Picture 2" descr="C:\Users\User\Desktop\Госпаблик\Рабочий кабинет\Фото\Спорт\photo-output-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525962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User\Desktop\Госпаблик\Рабочий кабинет\Фото\Спорт\IMG_91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668" y="3861048"/>
            <a:ext cx="4042420" cy="282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501652"/>
      </p:ext>
    </p:extLst>
  </p:cSld>
  <p:clrMapOvr>
    <a:masterClrMapping/>
  </p:clrMapOvr>
  <p:transition>
    <p:wipe dir="d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27984" y="700527"/>
            <a:ext cx="4258816" cy="135416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Развитие спорта</a:t>
            </a:r>
            <a:endParaRPr lang="ru-RU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0242" name="Picture 2" descr="C:\Users\User\Desktop\Мероприятия\IMG_10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395" y="3140968"/>
            <a:ext cx="4450440" cy="333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Мероприятия\IMG_10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3714393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479247"/>
      </p:ext>
    </p:extLst>
  </p:cSld>
  <p:clrMapOvr>
    <a:masterClrMapping/>
  </p:clrMapOvr>
  <p:transition>
    <p:wipe dir="d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308235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Развитие спорта</a:t>
            </a:r>
            <a:endParaRPr lang="ru-RU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9218" name="Picture 2" descr="C:\Users\User\Desktop\Мероприятия\IMG_12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608512" cy="342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Мероприятия\IMG_12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717032"/>
            <a:ext cx="463296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403941"/>
      </p:ext>
    </p:extLst>
  </p:cSld>
  <p:clrMapOvr>
    <a:masterClrMapping/>
  </p:clrMapOvr>
  <p:transition>
    <p:wipe dir="d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96136" y="260648"/>
            <a:ext cx="2714644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00B0F0"/>
                </a:solidFill>
                <a:latin typeface="Arial Black" pitchFamily="34" charset="0"/>
              </a:rPr>
              <a:t>Культура</a:t>
            </a:r>
            <a:r>
              <a:rPr lang="ru-RU" sz="40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endParaRPr lang="ru-RU" sz="40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5122" name="Picture 2" descr="C:\Users\User\Desktop\СоцСети\Фото\Культура\IMG_62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76672"/>
            <a:ext cx="4744165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User\Desktop\Госпаблик\Рабочий кабинет\Фото\Культура\f0e7e4d3-a14a-4b8b-a3ff-94b67570db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73016"/>
            <a:ext cx="4585676" cy="302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wipe dir="d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652120" y="332656"/>
            <a:ext cx="2686040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0070C0"/>
                </a:solidFill>
                <a:latin typeface="Arial Black" pitchFamily="34" charset="0"/>
              </a:rPr>
              <a:t>Культура</a:t>
            </a:r>
            <a:endParaRPr lang="ru-RU" sz="4000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596336" y="4437112"/>
            <a:ext cx="1090464" cy="157017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9458" name="Picture 2" descr="C:\Users\User\Desktop\Госпаблик\Рабочий кабинет\Фото\Культура\IMG_9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291955" cy="318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IMG_91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2160"/>
            <a:ext cx="4042420" cy="406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Культура</a:t>
            </a:r>
            <a:endParaRPr lang="ru-RU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40968"/>
            <a:ext cx="4767263" cy="351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C:\Users\User\Desktop\Мероприятия\IMG_106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526827" cy="335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086712"/>
      </p:ext>
    </p:extLst>
  </p:cSld>
  <p:clrMapOvr>
    <a:masterClrMapping/>
  </p:clrMapOvr>
  <p:transition>
    <p:wipe dir="d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23728" y="188640"/>
            <a:ext cx="3970784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Культура</a:t>
            </a:r>
            <a:endParaRPr lang="ru-RU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3314" name="Picture 2" descr="C:\Users\User\Desktop\Мероприятия\IMG_106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784"/>
            <a:ext cx="6169575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655616"/>
      </p:ext>
    </p:extLst>
  </p:cSld>
  <p:clrMapOvr>
    <a:masterClrMapping/>
  </p:clrMapOvr>
  <p:transition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55976" y="476672"/>
            <a:ext cx="5062735" cy="114300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Здравоохранение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3712786" cy="3060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611" y="4082728"/>
            <a:ext cx="3084513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89040"/>
            <a:ext cx="2749550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750239"/>
      </p:ext>
    </p:extLst>
  </p:cSld>
  <p:clrMapOvr>
    <a:masterClrMapping/>
  </p:clrMapOvr>
  <p:transition>
    <p:wipe dir="d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3496" y="404664"/>
            <a:ext cx="2828916" cy="114300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00B0F0"/>
                </a:solidFill>
                <a:latin typeface="Arial Black" pitchFamily="34" charset="0"/>
              </a:rPr>
              <a:t>Культура</a:t>
            </a:r>
            <a:endParaRPr lang="ru-RU" sz="4000" dirty="0">
              <a:solidFill>
                <a:srgbClr val="00B0F0"/>
              </a:solidFill>
              <a:latin typeface="Arial Black" pitchFamily="34" charset="0"/>
            </a:endParaRPr>
          </a:p>
        </p:txBody>
      </p:sp>
      <p:pic>
        <p:nvPicPr>
          <p:cNvPr id="14338" name="Picture 2" descr="C:\Users\User\Desktop\Мероприятия\IMG_12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5159896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esktop\Мероприятия\IMG_10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61048"/>
            <a:ext cx="4007768" cy="274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Выездные мероприятия</a:t>
            </a:r>
            <a:endParaRPr lang="ru-RU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5362" name="Picture 2" descr="C:\Users\User\Desktop\Мероприятия\IMG_12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User\Desktop\Мероприятия\IMG_12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28215"/>
            <a:ext cx="4334737" cy="323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525723"/>
      </p:ext>
    </p:extLst>
  </p:cSld>
  <p:clrMapOvr>
    <a:masterClrMapping/>
  </p:clrMapOvr>
  <p:transition>
    <p:wipe dir="d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5229200"/>
            <a:ext cx="3286148" cy="11430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endParaRPr lang="ru-RU" sz="20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5580112" y="500046"/>
            <a:ext cx="2714644" cy="984738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11266" name="Picture 2" descr="C:\Users\User\Desktop\Фото\Картинки разные\IMG_40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1120"/>
            <a:ext cx="2664296" cy="230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0648"/>
            <a:ext cx="4760913" cy="351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 descr="C:\Users\User\Desktop\Мероприятия\IMG_12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29000"/>
            <a:ext cx="410445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60032" y="980728"/>
            <a:ext cx="314327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B0F0"/>
                </a:solidFill>
                <a:latin typeface="Arial Black" pitchFamily="34" charset="0"/>
              </a:rPr>
              <a:t>Клуб «Казачка»</a:t>
            </a:r>
            <a:endParaRPr lang="ru-RU" dirty="0">
              <a:solidFill>
                <a:srgbClr val="00B0F0"/>
              </a:solidFill>
              <a:latin typeface="Arial Black" pitchFamily="34" charset="0"/>
            </a:endParaRPr>
          </a:p>
        </p:txBody>
      </p:sp>
      <p:pic>
        <p:nvPicPr>
          <p:cNvPr id="5122" name="Picture 2" descr="C:\Users\User\Desktop\СоцСети\Фото\Культура\17218909805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88843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3861048"/>
            <a:ext cx="2674640" cy="214624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User\Desktop\IMG_91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63" y="4007261"/>
            <a:ext cx="3317354" cy="246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User\Desktop\Мероприятия\IMG_12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73016"/>
            <a:ext cx="3643882" cy="267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100319" y="42203"/>
            <a:ext cx="3686172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B0F0"/>
                </a:solidFill>
                <a:latin typeface="Arial Black" pitchFamily="34" charset="0"/>
              </a:rPr>
              <a:t>Культура </a:t>
            </a:r>
            <a:endParaRPr lang="ru-RU" dirty="0">
              <a:solidFill>
                <a:srgbClr val="00B0F0"/>
              </a:solidFill>
              <a:latin typeface="Arial Black" pitchFamily="34" charset="0"/>
            </a:endParaRPr>
          </a:p>
        </p:txBody>
      </p:sp>
      <p:pic>
        <p:nvPicPr>
          <p:cNvPr id="2051" name="Picture 3" descr="C:\Users\User\Desktop\Фото\Культура\IMG_40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40" y="4005064"/>
            <a:ext cx="3384376" cy="255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ser\Desktop\СоцСети\Фото\Культура\17218908122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52736"/>
            <a:ext cx="3422403" cy="265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СоцСети\Фото\Культура\17218909443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68" y="332656"/>
            <a:ext cx="3935833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 descr="C:\Users\User\Desktop\Мероприятия\IMG_10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306" y="4005064"/>
            <a:ext cx="3575720" cy="248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143000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00B0F0"/>
                </a:solidFill>
                <a:latin typeface="Arial Black" pitchFamily="34" charset="0"/>
              </a:rPr>
              <a:t>БИБЛИОТЕЧНОЕ ОБСЛУЖИВАНИЕ</a:t>
            </a:r>
            <a:endParaRPr lang="ru-RU" sz="3200" dirty="0">
              <a:solidFill>
                <a:srgbClr val="00B0F0"/>
              </a:solidFill>
              <a:latin typeface="Arial Black" pitchFamily="34" charset="0"/>
            </a:endParaRPr>
          </a:p>
        </p:txBody>
      </p:sp>
      <p:pic>
        <p:nvPicPr>
          <p:cNvPr id="7171" name="Picture 3" descr="C:\Users\User\Desktop\СоцСети\Фото\Культура\image_image_479317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88" y="4093713"/>
            <a:ext cx="4481413" cy="270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СоцСети\Фото\Культура\PHOTO-2024-02-06-12-27-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034652"/>
            <a:ext cx="1958388" cy="261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User\Desktop\IMG_129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12776"/>
            <a:ext cx="3167558" cy="233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esktop\Мероприятия\IMG_10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126"/>
            <a:ext cx="3600400" cy="381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836796"/>
      </p:ext>
    </p:extLst>
  </p:cSld>
  <p:clrMapOvr>
    <a:masterClrMapping/>
  </p:clrMapOvr>
  <p:transition>
    <p:wipe dir="d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Фото к презентации\Закон о воинской службе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60032" y="307900"/>
            <a:ext cx="3851382" cy="6322130"/>
          </a:xfrm>
          <a:prstGeom prst="rect">
            <a:avLst/>
          </a:prstGeom>
          <a:noFill/>
        </p:spPr>
      </p:pic>
      <p:pic>
        <p:nvPicPr>
          <p:cNvPr id="5" name="Picture 2" descr="E:\Фото к презентации\IMG_8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251" y="260647"/>
            <a:ext cx="3763507" cy="864097"/>
          </a:xfrm>
          <a:prstGeom prst="rect">
            <a:avLst/>
          </a:prstGeom>
          <a:noFill/>
        </p:spPr>
      </p:pic>
      <p:pic>
        <p:nvPicPr>
          <p:cNvPr id="21506" name="Picture 2" descr="C:\Users\User\Desktop\СоцСети\Логопипы\Воинский учет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5" b="-3495"/>
          <a:stretch/>
        </p:blipFill>
        <p:spPr bwMode="auto">
          <a:xfrm>
            <a:off x="594004" y="1278250"/>
            <a:ext cx="3859906" cy="557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85720" y="785770"/>
            <a:ext cx="9444046" cy="6072230"/>
          </a:xfrm>
        </p:spPr>
        <p:txBody>
          <a:bodyPr/>
          <a:lstStyle/>
          <a:p>
            <a:pPr marL="109728" indent="0" algn="ctr">
              <a:buNone/>
            </a:pPr>
            <a:endParaRPr lang="ru-RU" b="1" dirty="0" smtClean="0">
              <a:latin typeface="Arial Black" pitchFamily="34" charset="0"/>
            </a:endParaRPr>
          </a:p>
          <a:p>
            <a:endParaRPr lang="ru-RU" b="1" dirty="0" smtClean="0">
              <a:latin typeface="Arial Black" pitchFamily="34" charset="0"/>
            </a:endParaRPr>
          </a:p>
          <a:p>
            <a:endParaRPr lang="ru-RU" b="1" dirty="0" smtClean="0">
              <a:latin typeface="Arial Black" pitchFamily="34" charset="0"/>
            </a:endParaRPr>
          </a:p>
          <a:p>
            <a:endParaRPr lang="ru-RU" b="1" dirty="0">
              <a:latin typeface="Arial Black" pitchFamily="34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Arial Black" pitchFamily="34" charset="0"/>
              </a:rPr>
              <a:t>н</a:t>
            </a: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а воинском учете- 220 человек</a:t>
            </a:r>
            <a:endParaRPr lang="ru-RU" b="1" dirty="0">
              <a:solidFill>
                <a:srgbClr val="002060"/>
              </a:solidFill>
              <a:latin typeface="Arial Black" pitchFamily="34" charset="0"/>
            </a:endParaRPr>
          </a:p>
          <a:p>
            <a:pPr marL="109728" indent="0">
              <a:buNone/>
            </a:pPr>
            <a:endParaRPr lang="ru-RU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12 участников СВО, из них: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7 человек- заключили контракт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2 ветерана СВО</a:t>
            </a:r>
          </a:p>
          <a:p>
            <a:pPr algn="ctr"/>
            <a:endParaRPr lang="ru-RU" dirty="0"/>
          </a:p>
        </p:txBody>
      </p:sp>
      <p:pic>
        <p:nvPicPr>
          <p:cNvPr id="5122" name="Picture 2" descr="E:\Фото к отчету\IMG_43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3595713" cy="2022588"/>
          </a:xfrm>
          <a:prstGeom prst="rect">
            <a:avLst/>
          </a:prstGeom>
          <a:noFill/>
        </p:spPr>
      </p:pic>
      <p:pic>
        <p:nvPicPr>
          <p:cNvPr id="5124" name="Picture 4" descr="E:\Фото к отчету\IMG_436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064" y="4509120"/>
            <a:ext cx="3683187" cy="207486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0" y="548680"/>
            <a:ext cx="4248472" cy="5616624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</a:rPr>
              <a:t>ПРОГРАММА РАЗВИТИЯ </a:t>
            </a:r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ГАЗОСНАБЖЕНИЯ И ГАЗИФИКАЦИИ </a:t>
            </a:r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</a:rPr>
              <a:t>Ростовской области на период 2021-2025 годов  </a:t>
            </a:r>
            <a:endParaRPr lang="ru-RU" sz="3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4098" name="Picture 2" descr="C:\Users\User\Desktop\Фото\Логопипы\Газпром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573016"/>
            <a:ext cx="3846217" cy="295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User\Desktop\Госпаблик\Рабочий кабинет\Фото\ЖКХ\photo-output-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3846217" cy="291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27984" y="908720"/>
            <a:ext cx="4330824" cy="466653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Какие документы необходимы для газификации домовладения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19458" name="Picture 2" descr="C:\Users\User\Desktop\Картинки\O7fqa4rdjY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3657600" cy="373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372288"/>
      </p:ext>
    </p:extLst>
  </p:cSld>
  <p:clrMapOvr>
    <a:masterClrMapping/>
  </p:clrMapOvr>
  <p:transition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257829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</a:rPr>
              <a:t>Зал для обслуживания посетителей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User\Desktop\Фото\Почта\PHOTO-2024-02-06-13-01-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51250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Desktop\2025 год\Госпаблик\Рабочий кабинет\Тематика\Почта\PHOTO-2024-02-06-13-01-17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408604"/>
            <a:ext cx="3797953" cy="318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679857"/>
      </p:ext>
    </p:extLst>
  </p:cSld>
  <p:clrMapOvr>
    <a:masterClrMapping/>
  </p:clrMapOvr>
  <p:transition>
    <p:wipe dir="d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186808" cy="5458618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rgbClr val="0070C0"/>
                </a:solidFill>
              </a:rPr>
              <a:t/>
            </a:r>
            <a:br>
              <a:rPr lang="ru-RU" i="1" dirty="0" smtClean="0">
                <a:solidFill>
                  <a:srgbClr val="0070C0"/>
                </a:solidFill>
              </a:rPr>
            </a:br>
            <a:r>
              <a:rPr lang="ru-RU" i="1" dirty="0" smtClean="0">
                <a:solidFill>
                  <a:srgbClr val="0070C0"/>
                </a:solidFill>
              </a:rPr>
              <a:t/>
            </a:r>
            <a:br>
              <a:rPr lang="ru-RU" i="1" dirty="0" smtClean="0">
                <a:solidFill>
                  <a:srgbClr val="0070C0"/>
                </a:solidFill>
              </a:rPr>
            </a:br>
            <a:r>
              <a:rPr lang="ru-RU" i="1" dirty="0" smtClean="0">
                <a:solidFill>
                  <a:srgbClr val="0070C0"/>
                </a:solidFill>
              </a:rPr>
              <a:t/>
            </a:r>
            <a:br>
              <a:rPr lang="ru-RU" i="1" dirty="0" smtClean="0">
                <a:solidFill>
                  <a:srgbClr val="0070C0"/>
                </a:solidFill>
              </a:rPr>
            </a:br>
            <a:endParaRPr lang="ru-RU" i="1" dirty="0">
              <a:solidFill>
                <a:srgbClr val="0070C0"/>
              </a:solidFill>
            </a:endParaRPr>
          </a:p>
        </p:txBody>
      </p:sp>
      <p:pic>
        <p:nvPicPr>
          <p:cNvPr id="10242" name="Picture 2" descr="C:\Users\User\Desktop\IMG_91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14" y="188640"/>
            <a:ext cx="4391961" cy="341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05158"/>
            <a:ext cx="3583616" cy="4813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 descr="C:\Users\User\Desktop\Мероприятия\IMG_12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14" y="3789040"/>
            <a:ext cx="4762500" cy="295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831351"/>
      </p:ext>
    </p:extLst>
  </p:cSld>
  <p:clrMapOvr>
    <a:masterClrMapping/>
  </p:clrMapOvr>
  <p:transition>
    <p:wipe dir="d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27984" y="274638"/>
            <a:ext cx="4258816" cy="279432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  <a:latin typeface="Arial Black" pitchFamily="34" charset="0"/>
              </a:rPr>
              <a:t>Торжественные мероприятия</a:t>
            </a:r>
            <a:endParaRPr lang="ru-RU" sz="3200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21506" name="Picture 2" descr="C:\Users\User\Desktop\Мероприятия\IMG_11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140" y="2852936"/>
            <a:ext cx="4961524" cy="372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User\Desktop\Мероприятия\IMG_12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888432" cy="307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490357"/>
      </p:ext>
    </p:extLst>
  </p:cSld>
  <p:clrMapOvr>
    <a:masterClrMapping/>
  </p:clrMapOvr>
  <p:transition>
    <p:wipe dir="d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76056" y="1196752"/>
            <a:ext cx="3610744" cy="11430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  <a:latin typeface="Arial Black" pitchFamily="34" charset="0"/>
              </a:rPr>
              <a:t>Районные и местные мероприятия для семей участников СВО</a:t>
            </a:r>
            <a:endParaRPr lang="ru-RU" sz="3200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22530" name="Picture 2" descr="C:\Users\User\Desktop\Мероприятия\IMG_12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536504" cy="340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User\Desktop\Мероприятия\IMG_12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354680"/>
            <a:ext cx="5592014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300989"/>
      </p:ext>
    </p:extLst>
  </p:cSld>
  <p:clrMapOvr>
    <a:masterClrMapping/>
  </p:clrMapOvr>
  <p:transition>
    <p:wipe dir="d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610669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</a:rPr>
              <a:t>ВЫБОРЫ ГУБЕРНАТОРА РОСТОВСКОЙ ОБЛАСТИ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15362" name="Picture 2" descr="C:\Users\User\Desktop\IMG_919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4762500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User\Desktop\Госпаблик\Рабочий кабинет\Фото\Депутаты, Единая Россия\IMG_39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68960"/>
            <a:ext cx="4680520" cy="340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816566"/>
      </p:ext>
    </p:extLst>
  </p:cSld>
  <p:clrMapOvr>
    <a:masterClrMapping/>
  </p:clrMapOvr>
  <p:transition>
    <p:wipe dir="d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8371" y="-13970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Arial Black" pitchFamily="34" charset="0"/>
              </a:rPr>
              <a:t>Совместная работа с жителями, депутатами, Администрацией района</a:t>
            </a:r>
            <a:endParaRPr lang="ru-RU" sz="2800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652120" y="1052736"/>
            <a:ext cx="2090862" cy="1350467"/>
          </a:xfrm>
        </p:spPr>
        <p:txBody>
          <a:bodyPr/>
          <a:lstStyle/>
          <a:p>
            <a:endParaRPr lang="ru-RU" b="1" dirty="0"/>
          </a:p>
        </p:txBody>
      </p:sp>
      <p:pic>
        <p:nvPicPr>
          <p:cNvPr id="9220" name="Picture 4" descr="C:\Users\User\Desktop\СоцСети\Фото\Депутаты, Единая Россия\PHOTO-2024-05-10-21-30-04-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284" y="842364"/>
            <a:ext cx="4007768" cy="282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User\Desktop\СоцСети\Фото\Депутаты, Единая Россия\Заседани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7521" y="990321"/>
            <a:ext cx="3312368" cy="266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User\Desktop\Мероприятия\IMG_12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705" y="3666591"/>
            <a:ext cx="5145463" cy="319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91880" y="676401"/>
            <a:ext cx="2232248" cy="1143000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rgbClr val="0070C0"/>
                </a:solidFill>
                <a:latin typeface="Arial Black" pitchFamily="34" charset="0"/>
              </a:rPr>
              <a:t>Совместная работа с организациями</a:t>
            </a:r>
            <a:endParaRPr lang="ru-RU" sz="1800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20485" name="Picture 5" descr="E:\Фото к презентации\Районная администрация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9566" y="220792"/>
            <a:ext cx="3182314" cy="2488128"/>
          </a:xfrm>
          <a:prstGeom prst="rect">
            <a:avLst/>
          </a:prstGeom>
          <a:noFill/>
        </p:spPr>
      </p:pic>
      <p:pic>
        <p:nvPicPr>
          <p:cNvPr id="13" name="Picture 2" descr="E:\Фото к презентации\табличка С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837080"/>
            <a:ext cx="2286016" cy="1706892"/>
          </a:xfrm>
          <a:prstGeom prst="rect">
            <a:avLst/>
          </a:prstGeom>
          <a:noFill/>
        </p:spPr>
      </p:pic>
      <p:pic>
        <p:nvPicPr>
          <p:cNvPr id="8194" name="Picture 2" descr="C:\Users\User\Desktop\Фото\Ростовская область Тацинский район\IMG_34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52849"/>
            <a:ext cx="3082488" cy="199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Фото\Ростовская область Тацинский район\IMG_32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2" y="2299456"/>
            <a:ext cx="2952326" cy="221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241" y="4625975"/>
            <a:ext cx="4524375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6" y="4710082"/>
            <a:ext cx="2754901" cy="2063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550" y="2636911"/>
            <a:ext cx="2809271" cy="1833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d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70784" cy="1143000"/>
          </a:xfrm>
        </p:spPr>
        <p:txBody>
          <a:bodyPr>
            <a:noAutofit/>
          </a:bodyPr>
          <a:lstStyle/>
          <a:p>
            <a:pPr algn="ctr"/>
            <a:r>
              <a:rPr lang="ru-RU" sz="2800" dirty="0" err="1" smtClean="0">
                <a:solidFill>
                  <a:srgbClr val="0070C0"/>
                </a:solidFill>
                <a:latin typeface="Arial Black" pitchFamily="34" charset="0"/>
              </a:rPr>
              <a:t>Ковылкинское</a:t>
            </a:r>
            <a:r>
              <a:rPr lang="ru-RU" sz="2800" dirty="0" smtClean="0">
                <a:solidFill>
                  <a:srgbClr val="0070C0"/>
                </a:solidFill>
                <a:latin typeface="Arial Black" pitchFamily="34" charset="0"/>
              </a:rPr>
              <a:t> сельское поселение</a:t>
            </a:r>
            <a:endParaRPr lang="ru-RU" sz="2800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6386" name="Picture 2" descr="C:\Users\User\Desktop\Госпаблик\Рабочий кабинет\Фото\Глава\IMG_90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6672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C:\Users\User\Desktop\Мероприятия\IMG_1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2546"/>
            <a:ext cx="3610744" cy="498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User\Desktop\Мероприятия\IMG_12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68438"/>
            <a:ext cx="3864205" cy="301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412188"/>
      </p:ext>
    </p:extLst>
  </p:cSld>
  <p:clrMapOvr>
    <a:masterClrMapping/>
  </p:clrMapOvr>
  <p:transition>
    <p:wipe dir="d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788" y="4869160"/>
            <a:ext cx="3635896" cy="158417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B0F0"/>
                </a:solidFill>
                <a:latin typeface="Arial Black" pitchFamily="34" charset="0"/>
              </a:rPr>
              <a:t>Будущее нашего поселения</a:t>
            </a:r>
            <a:endParaRPr lang="ru-RU" dirty="0">
              <a:solidFill>
                <a:srgbClr val="00B0F0"/>
              </a:solidFill>
              <a:latin typeface="Arial Black" pitchFamily="34" charset="0"/>
            </a:endParaRPr>
          </a:p>
        </p:txBody>
      </p:sp>
      <p:pic>
        <p:nvPicPr>
          <p:cNvPr id="17414" name="Picture 6" descr="C:\Users\User\Desktop\Госпаблик\Рабочий кабинет\Логопипы\64fbff12-d791-4f91-9727-e022046f6a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38"/>
            <a:ext cx="1800200" cy="172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C:\Users\User\Desktop\Мероприятия\IMG_126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3465189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User\Desktop\Мероприятия\IMG_12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277" y="2790303"/>
            <a:ext cx="5256584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User\Desktop\Мероприятия\IMG_123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8638"/>
            <a:ext cx="3713398" cy="216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693994"/>
      </p:ext>
    </p:extLst>
  </p:cSld>
  <p:clrMapOvr>
    <a:masterClrMapping/>
  </p:clrMapOvr>
  <p:transition>
    <p:wipe dir="d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292935"/>
          </a:xfrm>
        </p:spPr>
        <p:txBody>
          <a:bodyPr>
            <a:normAutofit/>
          </a:bodyPr>
          <a:lstStyle/>
          <a:p>
            <a:endParaRPr lang="ru-RU" sz="4000" b="1" dirty="0" smtClean="0"/>
          </a:p>
          <a:p>
            <a:endParaRPr lang="ru-RU" sz="4000" b="1" dirty="0" smtClean="0"/>
          </a:p>
          <a:p>
            <a:endParaRPr lang="ru-RU" sz="4000" b="1" dirty="0" smtClean="0"/>
          </a:p>
          <a:p>
            <a:pPr marL="109728" indent="0">
              <a:buNone/>
            </a:pPr>
            <a:r>
              <a:rPr lang="ru-RU" sz="4000" b="1" dirty="0"/>
              <a:t> </a:t>
            </a:r>
            <a:r>
              <a:rPr lang="ru-RU" sz="4000" b="1" dirty="0" smtClean="0"/>
              <a:t> </a:t>
            </a:r>
            <a:r>
              <a:rPr lang="ru-RU" sz="4000" b="1" dirty="0" smtClean="0">
                <a:latin typeface="Arial Black" pitchFamily="34" charset="0"/>
              </a:rPr>
              <a:t>СПАСИБО ЗА ВНИМАНИЕ</a:t>
            </a:r>
            <a:endParaRPr lang="ru-RU" sz="4000" b="1" dirty="0">
              <a:latin typeface="Arial Black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18434" name="Picture 2" descr="C:\Users\User\Desktop\Госпаблик\Рабочий кабинет\Логопипы\64fbff12-d791-4f91-9727-e022046f6a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02" y="332656"/>
            <a:ext cx="1997580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500042"/>
            <a:ext cx="8386192" cy="1928826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ОТЧЁТ ГЛАВЫ АДМИНИСТРАЦИИ</a:t>
            </a:r>
          </a:p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КОВЫЛКИНСКОГО СЕЛЬСКОГО ПОСЕЛЕНИЯ </a:t>
            </a:r>
          </a:p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за первое полугодие 2025 года</a:t>
            </a:r>
            <a:endParaRPr lang="ru-RU" sz="3600" b="1" dirty="0">
              <a:solidFill>
                <a:schemeClr val="tx1"/>
              </a:solidFill>
              <a:latin typeface="Arial Black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66688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3444</TotalTime>
  <Words>530</Words>
  <Application>Microsoft Office PowerPoint</Application>
  <PresentationFormat>Экран (4:3)</PresentationFormat>
  <Paragraphs>165</Paragraphs>
  <Slides>99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99</vt:i4>
      </vt:variant>
    </vt:vector>
  </HeadingPairs>
  <TitlesOfParts>
    <vt:vector size="101" baseType="lpstr">
      <vt:lpstr>Открытая</vt:lpstr>
      <vt:lpstr>Объект упаковщика для оболочки</vt:lpstr>
      <vt:lpstr>Презентация PowerPoint</vt:lpstr>
      <vt:lpstr>Презентация PowerPoint</vt:lpstr>
      <vt:lpstr>земли сельско хозяйственного назначения  176, 5 кв. км.</vt:lpstr>
      <vt:lpstr>   Ковылкинское сельское поселение</vt:lpstr>
      <vt:lpstr>Образование</vt:lpstr>
      <vt:lpstr>Муниципальное бюджетное  учреждение культуры  «Центр культурного обслуживания»</vt:lpstr>
      <vt:lpstr>Отделение социального обслуживания на дому   № 1</vt:lpstr>
      <vt:lpstr>Здравоохранение</vt:lpstr>
      <vt:lpstr>Зал для обслуживания посетителей</vt:lpstr>
      <vt:lpstr>Малый бизнес  и предпринимательство</vt:lpstr>
      <vt:lpstr>Крестьянские фермерские хозяйства</vt:lpstr>
      <vt:lpstr>                  </vt:lpstr>
      <vt:lpstr>Грант «Агромотиватор»</vt:lpstr>
      <vt:lpstr>Программа направлена на</vt:lpstr>
      <vt:lpstr>Категории военнослужащих</vt:lpstr>
      <vt:lpstr>Презентация PowerPoint</vt:lpstr>
      <vt:lpstr>Формирование бюджета согласно муниципальных целевых программ</vt:lpstr>
      <vt:lpstr>Презентация PowerPoint</vt:lpstr>
      <vt:lpstr>план  2 626,5 тыс.руб.  поступило  1 744,0  тыс. руб. </vt:lpstr>
      <vt:lpstr>   план  146,9  тыс.руб.  поступило  25,1  тыс. руб.</vt:lpstr>
      <vt:lpstr>   план  2 199,7  тыс.руб.  поступило  652,9 тыс. руб.</vt:lpstr>
      <vt:lpstr>Дотация на выравнивание бюджета план –  6211,0 тыс. рублей поступило - 3557,5  тыс. рублей</vt:lpstr>
      <vt:lpstr>     план  12 101,5  тыс.руб.  исполнение  4 791,7 тыс. руб.</vt:lpstr>
      <vt:lpstr>Презентация PowerPoint</vt:lpstr>
      <vt:lpstr>Вывоз мусора с кладбищ</vt:lpstr>
      <vt:lpstr>Презентация PowerPoint</vt:lpstr>
      <vt:lpstr>Противоклещевая обработка</vt:lpstr>
      <vt:lpstr>Недоимка по    налогам </vt:lpstr>
      <vt:lpstr>Благоустройство территории</vt:lpstr>
      <vt:lpstr>26 субботников- 110 человек</vt:lpstr>
      <vt:lpstr>Презентация PowerPoint</vt:lpstr>
      <vt:lpstr>Акция «Зеленая весна»  в школах и детских садах</vt:lpstr>
      <vt:lpstr>Всероссийская акция «Дон помнит»</vt:lpstr>
      <vt:lpstr>  БЫЛО                                                   </vt:lpstr>
      <vt:lpstr>СТАЛО</vt:lpstr>
      <vt:lpstr>Презентация PowerPoint</vt:lpstr>
      <vt:lpstr>Презентация PowerPoint</vt:lpstr>
      <vt:lpstr>Презентация PowerPoint</vt:lpstr>
      <vt:lpstr>СОДЕРЖАНИЕ ДОРОГ</vt:lpstr>
      <vt:lpstr>Водоснабжение поселения осуществляет МУП ЖКХ «Станица»</vt:lpstr>
      <vt:lpstr>Ремонтные работы</vt:lpstr>
      <vt:lpstr>улица Советская</vt:lpstr>
      <vt:lpstr>улица Мира</vt:lpstr>
      <vt:lpstr>Информационная работа с населением</vt:lpstr>
      <vt:lpstr>Официальный сайт</vt:lpstr>
      <vt:lpstr>Разделы сайта</vt:lpstr>
      <vt:lpstr>Разделы сайта</vt:lpstr>
      <vt:lpstr>Презентация PowerPoint</vt:lpstr>
      <vt:lpstr>Презентация PowerPoint</vt:lpstr>
      <vt:lpstr>Презентация PowerPoint</vt:lpstr>
      <vt:lpstr>Презентация PowerPoint</vt:lpstr>
      <vt:lpstr>САМОУПРАВЛЕНИЕ</vt:lpstr>
      <vt:lpstr>                       ТОС «Луговое»</vt:lpstr>
      <vt:lpstr>Презентация PowerPoint</vt:lpstr>
      <vt:lpstr>Презентация PowerPoint</vt:lpstr>
      <vt:lpstr>Презентация PowerPoint</vt:lpstr>
      <vt:lpstr>Профилактические мероприятия</vt:lpstr>
      <vt:lpstr>Презентация PowerPoint</vt:lpstr>
      <vt:lpstr>  Необходимо соблюдать  правила</vt:lpstr>
      <vt:lpstr> Здравоохранение </vt:lpstr>
      <vt:lpstr>Доставка жителей района   - в медицинские учреждения; - для медико- социальной экспертизы; - в социальную защиту; - к объектам культуры и спорта; - к железнодорожным и авто вокзалам     </vt:lpstr>
      <vt:lpstr>Национальный проект «Демография»</vt:lpstr>
      <vt:lpstr>Презентация PowerPoint</vt:lpstr>
      <vt:lpstr>Образование </vt:lpstr>
      <vt:lpstr>Презентация PowerPoint</vt:lpstr>
      <vt:lpstr>Презентация PowerPoint</vt:lpstr>
      <vt:lpstr>Презентация PowerPoint</vt:lpstr>
      <vt:lpstr>Безопасность на железной дороге</vt:lpstr>
      <vt:lpstr>Расскажите детям о мошенниках</vt:lpstr>
      <vt:lpstr>Знает ли ваш ребенок номера экстренных служб</vt:lpstr>
      <vt:lpstr>- расходы на содержание инструктора по спорту;  - физическое воспитание населения;  - обеспечение организации и участия в физкультурных и массовых спортивных мероприятий;  - размещение информации спортивной тематики на официальном сайте поселения в сети Интернет и в группах социальных сетей</vt:lpstr>
      <vt:lpstr>      Спорт </vt:lpstr>
      <vt:lpstr>Развитие спорта</vt:lpstr>
      <vt:lpstr>Развитие спорта</vt:lpstr>
      <vt:lpstr>Развитие спорта</vt:lpstr>
      <vt:lpstr>Культура </vt:lpstr>
      <vt:lpstr>Культура</vt:lpstr>
      <vt:lpstr>Культура</vt:lpstr>
      <vt:lpstr>Культура</vt:lpstr>
      <vt:lpstr>Культура</vt:lpstr>
      <vt:lpstr>Выездные мероприятия</vt:lpstr>
      <vt:lpstr> </vt:lpstr>
      <vt:lpstr>Клуб «Казачка»</vt:lpstr>
      <vt:lpstr>Культура </vt:lpstr>
      <vt:lpstr>БИБЛИОТЕЧНОЕ ОБСЛУЖИВАНИЕ</vt:lpstr>
      <vt:lpstr>Презентация PowerPoint</vt:lpstr>
      <vt:lpstr>Презентация PowerPoint</vt:lpstr>
      <vt:lpstr>ПРОГРАММА РАЗВИТИЯ ГАЗОСНАБЖЕНИЯ И ГАЗИФИКАЦИИ Ростовской области на период 2021-2025 годов  </vt:lpstr>
      <vt:lpstr>Какие документы необходимы для газификации домовладения</vt:lpstr>
      <vt:lpstr>   </vt:lpstr>
      <vt:lpstr>Торжественные мероприятия</vt:lpstr>
      <vt:lpstr>Районные и местные мероприятия для семей участников СВО</vt:lpstr>
      <vt:lpstr>ВЫБОРЫ ГУБЕРНАТОРА РОСТОВСКОЙ ОБЛАСТИ</vt:lpstr>
      <vt:lpstr>Совместная работа с жителями, депутатами, Администрацией района</vt:lpstr>
      <vt:lpstr>Совместная работа с организациями</vt:lpstr>
      <vt:lpstr>Ковылкинское сельское поселение</vt:lpstr>
      <vt:lpstr>Будущее нашего поселения</vt:lpstr>
      <vt:lpstr>  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</dc:creator>
  <cp:lastModifiedBy>User</cp:lastModifiedBy>
  <cp:revision>335</cp:revision>
  <dcterms:created xsi:type="dcterms:W3CDTF">2015-02-18T11:15:28Z</dcterms:created>
  <dcterms:modified xsi:type="dcterms:W3CDTF">2025-07-23T14:04:16Z</dcterms:modified>
</cp:coreProperties>
</file>