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54"/>
  </p:notesMasterIdLst>
  <p:sldIdLst>
    <p:sldId id="274" r:id="rId2"/>
    <p:sldId id="257" r:id="rId3"/>
    <p:sldId id="297" r:id="rId4"/>
    <p:sldId id="277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4" r:id="rId46"/>
    <p:sldId id="375" r:id="rId47"/>
    <p:sldId id="376" r:id="rId48"/>
    <p:sldId id="377" r:id="rId49"/>
    <p:sldId id="378" r:id="rId50"/>
    <p:sldId id="379" r:id="rId51"/>
    <p:sldId id="373" r:id="rId52"/>
    <p:sldId id="380" r:id="rId53"/>
  </p:sldIdLst>
  <p:sldSz cx="12192000" cy="6858000"/>
  <p:notesSz cx="6858000" cy="9144000"/>
  <p:embeddedFontLst>
    <p:embeddedFont>
      <p:font typeface="Arial Black" panose="020B0A04020102020204" pitchFamily="34" charset="0"/>
      <p:regular r:id="rId55"/>
      <p:bold r:id="rId56"/>
    </p:embeddedFont>
    <p:embeddedFont>
      <p:font typeface="Helvetica Neue" panose="020B0604020202020204" charset="0"/>
      <p:regular r:id="rId57"/>
      <p:bold r:id="rId58"/>
      <p:italic r:id="rId59"/>
      <p:boldItalic r:id="rId60"/>
    </p:embeddedFont>
    <p:embeddedFont>
      <p:font typeface="Helvetica Neue Light" panose="020B0604020202020204" charset="0"/>
      <p:regular r:id="rId61"/>
      <p:bold r:id="rId62"/>
      <p:italic r:id="rId63"/>
      <p:boldItalic r:id="rId64"/>
    </p:embeddedFont>
    <p:embeddedFont>
      <p:font typeface="Proxima Nova" panose="020B0604020202020204" charset="0"/>
      <p:regular r:id="rId65"/>
      <p:bold r:id="rId66"/>
      <p:italic r:id="rId67"/>
      <p:boldItalic r:id="rId68"/>
    </p:embeddedFont>
    <p:embeddedFont>
      <p:font typeface="Raleway" pitchFamily="2" charset="-52"/>
      <p:regular r:id="rId69"/>
      <p:bold r:id="rId70"/>
      <p:italic r:id="rId71"/>
      <p:boldItalic r:id="rId7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3931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  <p15:guide id="4" pos="257" userDrawn="1">
          <p15:clr>
            <a:srgbClr val="A4A3A4"/>
          </p15:clr>
        </p15:guide>
        <p15:guide id="5" orient="horz" pos="142" userDrawn="1">
          <p15:clr>
            <a:srgbClr val="A4A3A4"/>
          </p15:clr>
        </p15:guide>
        <p15:guide id="6" pos="5858" userDrawn="1">
          <p15:clr>
            <a:srgbClr val="A4A3A4"/>
          </p15:clr>
        </p15:guide>
        <p15:guide id="7" orient="horz" pos="4224" userDrawn="1">
          <p15:clr>
            <a:srgbClr val="A4A3A4"/>
          </p15:clr>
        </p15:guide>
        <p15:guide id="8" pos="1663" userDrawn="1">
          <p15:clr>
            <a:srgbClr val="A4A3A4"/>
          </p15:clr>
        </p15:guide>
        <p15:guide id="9" pos="461" userDrawn="1">
          <p15:clr>
            <a:srgbClr val="A4A3A4"/>
          </p15:clr>
        </p15:guide>
        <p15:guide id="10" orient="horz" pos="1071" userDrawn="1">
          <p15:clr>
            <a:srgbClr val="A4A3A4"/>
          </p15:clr>
        </p15:guide>
        <p15:guide id="11" orient="horz" pos="1729" userDrawn="1">
          <p15:clr>
            <a:srgbClr val="A4A3A4"/>
          </p15:clr>
        </p15:guide>
        <p15:guide id="12" pos="7469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5" roundtripDataSignature="AMtx7mg9EeDdw3TX6Upuxv0/9CZxDMIDJ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F651699-8E00-D7D5-C439-C64C9EDDA3E1}" name="Darya" initials="D" userId="Dary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1F05"/>
    <a:srgbClr val="FFC464"/>
    <a:srgbClr val="ECECEC"/>
    <a:srgbClr val="EE7E04"/>
    <a:srgbClr val="DBD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B568733-4D61-41A4-B978-4BA80BF7FDD7}">
  <a:tblStyle styleId="{7B568733-4D61-41A4-B978-4BA80BF7FDD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14" autoAdjust="0"/>
    <p:restoredTop sz="94852"/>
  </p:normalViewPr>
  <p:slideViewPr>
    <p:cSldViewPr snapToGrid="0">
      <p:cViewPr varScale="1">
        <p:scale>
          <a:sx n="74" d="100"/>
          <a:sy n="74" d="100"/>
        </p:scale>
        <p:origin x="27" y="45"/>
      </p:cViewPr>
      <p:guideLst>
        <p:guide orient="horz" pos="777"/>
        <p:guide pos="3931"/>
        <p:guide orient="horz" pos="2137"/>
        <p:guide pos="257"/>
        <p:guide orient="horz" pos="142"/>
        <p:guide pos="5858"/>
        <p:guide orient="horz" pos="4224"/>
        <p:guide pos="1663"/>
        <p:guide pos="461"/>
        <p:guide orient="horz" pos="1071"/>
        <p:guide orient="horz" pos="1729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85" d="100"/>
        <a:sy n="8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90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8.fntdata"/><Relationship Id="rId85" Type="http://customschemas.google.com/relationships/presentationmetadata" Target="meta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font" Target="fonts/font1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endParaRPr dirty="0"/>
          </a:p>
        </p:txBody>
      </p:sp>
      <p:sp>
        <p:nvSpPr>
          <p:cNvPr id="81" name="Google Shape;8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fld id="{00000000-1234-1234-1234-123412341234}" type="slidenum">
              <a:rPr lang="ru-RU" sz="30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fld>
            <a:endParaRPr sz="30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104213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6431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8558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2155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8609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8136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22456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49507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24510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02206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7958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42" name="Google Shape;14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78960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19104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93759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38120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455108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96087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00702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86175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957679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1668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07219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18620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752920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83204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2938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044689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5252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2209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757798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84800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88402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49069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121922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39012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153402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" name="Google Shape;8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endParaRPr dirty="0"/>
          </a:p>
        </p:txBody>
      </p:sp>
      <p:sp>
        <p:nvSpPr>
          <p:cNvPr id="81" name="Google Shape;81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"/>
              <a:buNone/>
            </a:pPr>
            <a:fld id="{00000000-1234-1234-1234-123412341234}" type="slidenum">
              <a:rPr lang="ru-RU" sz="30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52</a:t>
            </a:fld>
            <a:endParaRPr sz="3000" b="1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36327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4206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0038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50260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3563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2200"/>
              <a:buFont typeface="Helvetica Neue"/>
              <a:buNone/>
            </a:pPr>
            <a:r>
              <a:rPr lang="ru-RU" dirty="0"/>
              <a:t>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61675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0.emf"/><Relationship Id="rId7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7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4.emf"/><Relationship Id="rId4" Type="http://schemas.openxmlformats.org/officeDocument/2006/relationships/image" Target="../media/image7.emf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userDrawn="1">
  <p:cSld name="Титульный слайд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7D1C04-C20C-969A-344E-7E602870EB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pic>
        <p:nvPicPr>
          <p:cNvPr id="16" name="Google Shape;1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2527"/>
            <a:ext cx="2438400" cy="211213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0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7" name="Google Shape;46;p23">
            <a:extLst>
              <a:ext uri="{FF2B5EF4-FFF2-40B4-BE49-F238E27FC236}">
                <a16:creationId xmlns:a16="http://schemas.microsoft.com/office/drawing/2014/main" id="{11A4BB40-E71E-1A92-98FC-450EC7268FA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9464230" y="265527"/>
            <a:ext cx="2308670" cy="486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ункты" type="tx">
  <p:cSld name="TITLE_AND_BODY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2" descr="Рисунок 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9380" y="1"/>
            <a:ext cx="12208673" cy="686738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2"/>
          <p:cNvSpPr txBox="1">
            <a:spLocks noGrp="1"/>
          </p:cNvSpPr>
          <p:nvPr>
            <p:ph type="title"/>
          </p:nvPr>
        </p:nvSpPr>
        <p:spPr>
          <a:xfrm>
            <a:off x="844550" y="510865"/>
            <a:ext cx="9184353" cy="910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 Black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2"/>
          <p:cNvSpPr txBox="1">
            <a:spLocks noGrp="1"/>
          </p:cNvSpPr>
          <p:nvPr>
            <p:ph type="body" idx="1"/>
          </p:nvPr>
        </p:nvSpPr>
        <p:spPr>
          <a:xfrm>
            <a:off x="844552" y="1574800"/>
            <a:ext cx="10502901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2133"/>
            </a:lvl1pPr>
            <a:lvl2pPr marL="914400" lvl="1" indent="-355600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2133"/>
            </a:lvl2pPr>
            <a:lvl3pPr marL="1371600" lvl="2" indent="-355600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2133"/>
            </a:lvl3pPr>
            <a:lvl4pPr marL="1828800" lvl="3" indent="-355600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2133"/>
            </a:lvl4pPr>
            <a:lvl5pPr marL="2286000" lvl="4" indent="-355600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Proxima Nova"/>
              <a:buChar char="•"/>
              <a:defRPr sz="2133"/>
            </a:lvl5pPr>
            <a:lvl6pPr marL="2743200" lvl="5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32"/>
          <p:cNvSpPr txBox="1">
            <a:spLocks noGrp="1"/>
          </p:cNvSpPr>
          <p:nvPr>
            <p:ph type="sldNum" idx="12"/>
          </p:nvPr>
        </p:nvSpPr>
        <p:spPr>
          <a:xfrm>
            <a:off x="11605097" y="6223001"/>
            <a:ext cx="30304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>
  <p:cSld name="1_Рисунок с подписью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3"/>
          <p:cNvSpPr/>
          <p:nvPr/>
        </p:nvSpPr>
        <p:spPr>
          <a:xfrm>
            <a:off x="0" y="0"/>
            <a:ext cx="4953001" cy="6858000"/>
          </a:xfrm>
          <a:prstGeom prst="rect">
            <a:avLst/>
          </a:prstGeom>
          <a:gradFill>
            <a:gsLst>
              <a:gs pos="0">
                <a:srgbClr val="0070C0"/>
              </a:gs>
              <a:gs pos="30000">
                <a:srgbClr val="0070C0"/>
              </a:gs>
              <a:gs pos="92000">
                <a:srgbClr val="44C0F0"/>
              </a:gs>
              <a:gs pos="100000">
                <a:srgbClr val="44C0F0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 Black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4" name="Google Shape;114;p33"/>
          <p:cNvSpPr txBox="1">
            <a:spLocks noGrp="1"/>
          </p:cNvSpPr>
          <p:nvPr>
            <p:ph type="ftr" idx="11"/>
          </p:nvPr>
        </p:nvSpPr>
        <p:spPr>
          <a:xfrm>
            <a:off x="6676373" y="6356350"/>
            <a:ext cx="535383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5" name="Google Shape;115;p33"/>
          <p:cNvCxnSpPr/>
          <p:nvPr/>
        </p:nvCxnSpPr>
        <p:spPr>
          <a:xfrm>
            <a:off x="2726499" y="6563638"/>
            <a:ext cx="3895594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16" name="Google Shape;116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144800"/>
            <a:ext cx="2517732" cy="1722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2_Заголовок раздела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70C0"/>
              </a:gs>
              <a:gs pos="30000">
                <a:srgbClr val="0070C0"/>
              </a:gs>
              <a:gs pos="92000">
                <a:srgbClr val="44C0F0"/>
              </a:gs>
              <a:gs pos="100000">
                <a:srgbClr val="44C0F0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34"/>
          <p:cNvPicPr preferRelativeResize="0"/>
          <p:nvPr/>
        </p:nvPicPr>
        <p:blipFill rotWithShape="1">
          <a:blip r:embed="rId2">
            <a:alphaModFix/>
          </a:blip>
          <a:srcRect r="3828" b="9459"/>
          <a:stretch/>
        </p:blipFill>
        <p:spPr>
          <a:xfrm flipH="1">
            <a:off x="-12700" y="1684140"/>
            <a:ext cx="5720597" cy="517386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34"/>
          <p:cNvSpPr txBox="1">
            <a:spLocks noGrp="1"/>
          </p:cNvSpPr>
          <p:nvPr>
            <p:ph type="body" idx="1"/>
          </p:nvPr>
        </p:nvSpPr>
        <p:spPr>
          <a:xfrm>
            <a:off x="923534" y="2544895"/>
            <a:ext cx="4162034" cy="3724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34"/>
          <p:cNvSpPr txBox="1"/>
          <p:nvPr/>
        </p:nvSpPr>
        <p:spPr>
          <a:xfrm>
            <a:off x="6676373" y="6356350"/>
            <a:ext cx="535383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</a:pPr>
            <a:r>
              <a:rPr lang="ru-RU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по финансовой грамотности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" name="Google Shape;122;p34"/>
          <p:cNvCxnSpPr/>
          <p:nvPr/>
        </p:nvCxnSpPr>
        <p:spPr>
          <a:xfrm>
            <a:off x="2726499" y="6563638"/>
            <a:ext cx="3895594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3" name="Google Shape;123;p34"/>
          <p:cNvSpPr/>
          <p:nvPr/>
        </p:nvSpPr>
        <p:spPr>
          <a:xfrm rot="5400000">
            <a:off x="-257828" y="622953"/>
            <a:ext cx="1277655" cy="76200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4"/>
          <p:cNvSpPr txBox="1">
            <a:spLocks noGrp="1"/>
          </p:cNvSpPr>
          <p:nvPr>
            <p:ph type="body" idx="2"/>
          </p:nvPr>
        </p:nvSpPr>
        <p:spPr>
          <a:xfrm>
            <a:off x="5971522" y="2544895"/>
            <a:ext cx="5382277" cy="37243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126" name="Google Shape;126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64230" y="265527"/>
            <a:ext cx="2308670" cy="486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5135656"/>
            <a:ext cx="2517732" cy="1722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135656"/>
            <a:ext cx="2517732" cy="1722344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2A7DDF-A6D0-671D-9DE4-A98C14217831}"/>
              </a:ext>
            </a:extLst>
          </p:cNvPr>
          <p:cNvSpPr/>
          <p:nvPr userDrawn="1"/>
        </p:nvSpPr>
        <p:spPr>
          <a:xfrm>
            <a:off x="8944824" y="162962"/>
            <a:ext cx="3060071" cy="84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D82F33-81EF-70ED-30EA-349DBC9012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8879" y="226337"/>
            <a:ext cx="1131034" cy="4798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D57673-6961-1076-1224-B19A1C0CBC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4862" y="373528"/>
            <a:ext cx="903113" cy="2269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Заголовок раздела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C0166B-89BA-A7CC-E648-674FAA6C8D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pic>
        <p:nvPicPr>
          <p:cNvPr id="41" name="Google Shape;4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135656"/>
            <a:ext cx="2517732" cy="1722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64230" y="265527"/>
            <a:ext cx="2308670" cy="48603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3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8" name="Google Shape;68;p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6"/>
          <p:cNvSpPr txBox="1"/>
          <p:nvPr/>
        </p:nvSpPr>
        <p:spPr>
          <a:xfrm>
            <a:off x="6676373" y="6356350"/>
            <a:ext cx="535383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/>
          </a:p>
        </p:txBody>
      </p:sp>
      <p:pic>
        <p:nvPicPr>
          <p:cNvPr id="70" name="Google Shape;70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135656"/>
            <a:ext cx="2517732" cy="17223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6"/>
          <p:cNvCxnSpPr/>
          <p:nvPr/>
        </p:nvCxnSpPr>
        <p:spPr>
          <a:xfrm>
            <a:off x="2726499" y="6563638"/>
            <a:ext cx="3895594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2" name="Google Shape;72;p26"/>
          <p:cNvSpPr/>
          <p:nvPr/>
        </p:nvSpPr>
        <p:spPr>
          <a:xfrm rot="5400000">
            <a:off x="-450938" y="816063"/>
            <a:ext cx="1277655" cy="37578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">
  <p:cSld name="рисунок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53825"/>
            <a:ext cx="12192000" cy="10417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7"/>
          <p:cNvSpPr>
            <a:spLocks noGrp="1"/>
          </p:cNvSpPr>
          <p:nvPr>
            <p:ph type="pic" idx="2"/>
          </p:nvPr>
        </p:nvSpPr>
        <p:spPr>
          <a:xfrm>
            <a:off x="588723" y="987425"/>
            <a:ext cx="11273425" cy="4323611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27"/>
          <p:cNvSpPr txBox="1">
            <a:spLocks noGrp="1"/>
          </p:cNvSpPr>
          <p:nvPr>
            <p:ph type="body" idx="1"/>
          </p:nvPr>
        </p:nvSpPr>
        <p:spPr>
          <a:xfrm>
            <a:off x="3832965" y="5437345"/>
            <a:ext cx="8029184" cy="72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0">
                <a:solidFill>
                  <a:schemeClr val="accent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8" name="Google Shape;78;p27"/>
          <p:cNvSpPr txBox="1"/>
          <p:nvPr/>
        </p:nvSpPr>
        <p:spPr>
          <a:xfrm>
            <a:off x="6676373" y="6356350"/>
            <a:ext cx="535383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/>
          </a:p>
        </p:txBody>
      </p:sp>
      <p:pic>
        <p:nvPicPr>
          <p:cNvPr id="79" name="Google Shape;79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135656"/>
            <a:ext cx="2517732" cy="17223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0" name="Google Shape;80;p27"/>
          <p:cNvCxnSpPr/>
          <p:nvPr/>
        </p:nvCxnSpPr>
        <p:spPr>
          <a:xfrm>
            <a:off x="2726499" y="6563638"/>
            <a:ext cx="3895594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1" name="Google Shape;81;p27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3FD735-43F4-4444-A6C1-9864E3485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8295287" cy="689022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F97C0C-1236-6241-0E44-FC9D1073CD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77316" y="0"/>
            <a:ext cx="7835939" cy="68902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40DA12-ABBB-4BA3-BD2A-94B379A195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0508" y="1390996"/>
            <a:ext cx="3749896" cy="5499847"/>
          </a:xfrm>
          <a:prstGeom prst="rect">
            <a:avLst/>
          </a:prstGeom>
        </p:spPr>
      </p:pic>
      <p:sp>
        <p:nvSpPr>
          <p:cNvPr id="86" name="Google Shape;86;p28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" name="Google Shape;85;p28">
            <a:extLst>
              <a:ext uri="{FF2B5EF4-FFF2-40B4-BE49-F238E27FC236}">
                <a16:creationId xmlns:a16="http://schemas.microsoft.com/office/drawing/2014/main" id="{652F81FA-5B1A-C345-658E-4086E80D707A}"/>
              </a:ext>
            </a:extLst>
          </p:cNvPr>
          <p:cNvSpPr txBox="1"/>
          <p:nvPr userDrawn="1"/>
        </p:nvSpPr>
        <p:spPr>
          <a:xfrm>
            <a:off x="6649300" y="6467990"/>
            <a:ext cx="484534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59FB66-B749-3FAC-F637-A3C327B366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8295287" cy="68902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117777-7430-692F-6661-32BCEF6E24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55542" y="-2078"/>
            <a:ext cx="7061338" cy="689022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7367829-7F5F-8567-818D-9434513D3B6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0526" y="1396114"/>
            <a:ext cx="3749896" cy="5483181"/>
          </a:xfrm>
          <a:prstGeom prst="rect">
            <a:avLst/>
          </a:prstGeom>
        </p:spPr>
      </p:pic>
      <p:pic>
        <p:nvPicPr>
          <p:cNvPr id="18" name="Google Shape;83;p28">
            <a:extLst>
              <a:ext uri="{FF2B5EF4-FFF2-40B4-BE49-F238E27FC236}">
                <a16:creationId xmlns:a16="http://schemas.microsoft.com/office/drawing/2014/main" id="{42F64E1E-BADD-0C87-40FE-5FC2C1F0910B}"/>
              </a:ext>
            </a:extLst>
          </p:cNvPr>
          <p:cNvPicPr preferRelativeResize="0"/>
          <p:nvPr userDrawn="1"/>
        </p:nvPicPr>
        <p:blipFill rotWithShape="1">
          <a:blip r:embed="rId6">
            <a:alphaModFix/>
          </a:blip>
          <a:srcRect/>
          <a:stretch/>
        </p:blipFill>
        <p:spPr>
          <a:xfrm>
            <a:off x="-2436" y="5174853"/>
            <a:ext cx="2517732" cy="172234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1573311-2998-4C3D-8BA9-6BC57A45253C}"/>
              </a:ext>
            </a:extLst>
          </p:cNvPr>
          <p:cNvSpPr/>
          <p:nvPr userDrawn="1"/>
        </p:nvSpPr>
        <p:spPr>
          <a:xfrm>
            <a:off x="8944824" y="162962"/>
            <a:ext cx="3060071" cy="84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4FF2FAF-CF1B-4922-1DE2-AF8AC7C93AD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318879" y="226337"/>
            <a:ext cx="1131034" cy="47983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2C54EDA-46AB-4F24-3612-096B32F7D97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964862" y="373528"/>
            <a:ext cx="903113" cy="226936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userDrawn="1">
  <p:cSld name="OBJECT_WITH_CAPTION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108985-DAEF-1BFB-4794-B9EE28228F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36" y="-20184"/>
            <a:ext cx="5072377" cy="6890222"/>
          </a:xfrm>
          <a:prstGeom prst="rect">
            <a:avLst/>
          </a:prstGeom>
        </p:spPr>
      </p:pic>
      <p:sp>
        <p:nvSpPr>
          <p:cNvPr id="95" name="Google Shape;95;p29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2EBA862-CF1C-648D-3EB5-65C3761CED13}"/>
              </a:ext>
            </a:extLst>
          </p:cNvPr>
          <p:cNvSpPr/>
          <p:nvPr userDrawn="1"/>
        </p:nvSpPr>
        <p:spPr>
          <a:xfrm>
            <a:off x="8944824" y="162962"/>
            <a:ext cx="3060071" cy="84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9AAB088-EF80-47E5-DA5B-D70C178444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8879" y="226337"/>
            <a:ext cx="1131034" cy="4798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7B444F-8C80-2DAE-924A-F1A0884F60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4862" y="373528"/>
            <a:ext cx="903113" cy="2269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2ED1AE3-601A-3804-CECF-EB15BB4F5E6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15835" y="391715"/>
            <a:ext cx="4903636" cy="6498507"/>
          </a:xfrm>
          <a:prstGeom prst="rect">
            <a:avLst/>
          </a:prstGeom>
        </p:spPr>
      </p:pic>
      <p:pic>
        <p:nvPicPr>
          <p:cNvPr id="8" name="Google Shape;83;p28">
            <a:extLst>
              <a:ext uri="{FF2B5EF4-FFF2-40B4-BE49-F238E27FC236}">
                <a16:creationId xmlns:a16="http://schemas.microsoft.com/office/drawing/2014/main" id="{2EEBBCE0-FCFD-EA73-9B56-C53098B3A62C}"/>
              </a:ext>
            </a:extLst>
          </p:cNvPr>
          <p:cNvPicPr preferRelativeResize="0"/>
          <p:nvPr userDrawn="1"/>
        </p:nvPicPr>
        <p:blipFill rotWithShape="1">
          <a:blip r:embed="rId6">
            <a:alphaModFix/>
          </a:blip>
          <a:srcRect/>
          <a:stretch/>
        </p:blipFill>
        <p:spPr>
          <a:xfrm>
            <a:off x="-2436" y="5174853"/>
            <a:ext cx="2517732" cy="1722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46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705FBC-FA62-93EE-2D35-3B3E82F61D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36" y="-20184"/>
            <a:ext cx="5072377" cy="6890222"/>
          </a:xfrm>
          <a:prstGeom prst="rect">
            <a:avLst/>
          </a:prstGeom>
        </p:spPr>
      </p:pic>
      <p:sp>
        <p:nvSpPr>
          <p:cNvPr id="3" name="Google Shape;95;p29">
            <a:extLst>
              <a:ext uri="{FF2B5EF4-FFF2-40B4-BE49-F238E27FC236}">
                <a16:creationId xmlns:a16="http://schemas.microsoft.com/office/drawing/2014/main" id="{F037FF4C-EC8C-7161-ABA1-9FACF260736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7EC3F1-64B8-48EC-A421-9AC17E64B822}"/>
              </a:ext>
            </a:extLst>
          </p:cNvPr>
          <p:cNvSpPr/>
          <p:nvPr userDrawn="1"/>
        </p:nvSpPr>
        <p:spPr>
          <a:xfrm>
            <a:off x="8944824" y="162962"/>
            <a:ext cx="3060071" cy="841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BD0B9F-539C-120F-DFF3-C5AE1DA04A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8879" y="226337"/>
            <a:ext cx="1131034" cy="4798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47C3E2-7F43-D57D-5AFE-26D6A18BEE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4862" y="373528"/>
            <a:ext cx="903113" cy="2269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0B1B64-0201-F290-0183-38654DFCD4D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21179668">
            <a:off x="516710" y="903491"/>
            <a:ext cx="5027070" cy="4213628"/>
          </a:xfrm>
          <a:prstGeom prst="rect">
            <a:avLst/>
          </a:prstGeom>
        </p:spPr>
      </p:pic>
      <p:pic>
        <p:nvPicPr>
          <p:cNvPr id="8" name="Google Shape;83;p28">
            <a:extLst>
              <a:ext uri="{FF2B5EF4-FFF2-40B4-BE49-F238E27FC236}">
                <a16:creationId xmlns:a16="http://schemas.microsoft.com/office/drawing/2014/main" id="{84CFB053-BC70-574E-CB33-F5D99DF8E8FD}"/>
              </a:ext>
            </a:extLst>
          </p:cNvPr>
          <p:cNvPicPr preferRelativeResize="0"/>
          <p:nvPr userDrawn="1"/>
        </p:nvPicPr>
        <p:blipFill rotWithShape="1">
          <a:blip r:embed="rId6">
            <a:alphaModFix/>
          </a:blip>
          <a:srcRect/>
          <a:stretch/>
        </p:blipFill>
        <p:spPr>
          <a:xfrm>
            <a:off x="-2436" y="5174853"/>
            <a:ext cx="2517732" cy="1722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Фото — горизонтально">
  <p:cSld name="2_Фото — горизонтально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31" descr="Рисунок 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31"/>
          <p:cNvSpPr txBox="1">
            <a:spLocks noGrp="1"/>
          </p:cNvSpPr>
          <p:nvPr>
            <p:ph type="title"/>
          </p:nvPr>
        </p:nvSpPr>
        <p:spPr>
          <a:xfrm>
            <a:off x="844550" y="510865"/>
            <a:ext cx="9184353" cy="910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 Black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1"/>
          <p:cNvSpPr txBox="1">
            <a:spLocks noGrp="1"/>
          </p:cNvSpPr>
          <p:nvPr>
            <p:ph type="body" idx="1"/>
          </p:nvPr>
        </p:nvSpPr>
        <p:spPr>
          <a:xfrm>
            <a:off x="844552" y="1574800"/>
            <a:ext cx="10502901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71475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1pPr>
            <a:lvl2pPr marL="914400" lvl="1" indent="-371475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2pPr>
            <a:lvl3pPr marL="1371600" lvl="2" indent="-371475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3pPr>
            <a:lvl4pPr marL="1828800" lvl="3" indent="-371475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4pPr>
            <a:lvl5pPr marL="2286000" lvl="4" indent="-371475" algn="l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250"/>
              <a:buChar char="•"/>
              <a:defRPr/>
            </a:lvl5pPr>
            <a:lvl6pPr marL="2743200" lvl="5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6pPr>
            <a:lvl7pPr marL="3200400" lvl="6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7pPr>
            <a:lvl8pPr marL="3657600" lvl="7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8pPr>
            <a:lvl9pPr marL="4114800" lvl="8" indent="-371475" algn="l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25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31"/>
          <p:cNvSpPr txBox="1">
            <a:spLocks noGrp="1"/>
          </p:cNvSpPr>
          <p:nvPr>
            <p:ph type="sldNum" idx="12"/>
          </p:nvPr>
        </p:nvSpPr>
        <p:spPr>
          <a:xfrm>
            <a:off x="11605097" y="6223001"/>
            <a:ext cx="30304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 Light"/>
              <a:buNone/>
              <a:defRPr sz="1067">
                <a:solidFill>
                  <a:srgbClr val="888888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Google Shape;12;p19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128631" y="220249"/>
            <a:ext cx="2712186" cy="51497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>
            <a:spLocks noGrp="1"/>
          </p:cNvSpPr>
          <p:nvPr>
            <p:ph type="sldNum" idx="12"/>
          </p:nvPr>
        </p:nvSpPr>
        <p:spPr>
          <a:xfrm>
            <a:off x="11353799" y="6356350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9" Type="http://schemas.openxmlformats.org/officeDocument/2006/relationships/image" Target="../media/image2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2.wdp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microsoft.com/office/2007/relationships/hdphoto" Target="../media/hdphoto3.wdp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microsoft.com/office/2007/relationships/hdphoto" Target="../media/hdphoto4.wdp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microsoft.com/office/2007/relationships/hdphoto" Target="../media/hdphoto5.wdp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3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9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0AE5405B-8BCE-E1AF-7F17-791FA4FB78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8000"/>
          </a:blip>
          <a:stretch>
            <a:fillRect/>
          </a:stretch>
        </p:blipFill>
        <p:spPr>
          <a:xfrm>
            <a:off x="1657049" y="4829205"/>
            <a:ext cx="1121476" cy="1762317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AA222E3F-564F-729A-D7D1-3013DC96470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8000"/>
          </a:blip>
          <a:stretch>
            <a:fillRect/>
          </a:stretch>
        </p:blipFill>
        <p:spPr>
          <a:xfrm>
            <a:off x="2257735" y="3548744"/>
            <a:ext cx="1725975" cy="19290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BE6134-88A3-73AA-F992-16FC41C04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4080" y="2247772"/>
            <a:ext cx="5181368" cy="7807541"/>
          </a:xfrm>
          <a:prstGeom prst="rect">
            <a:avLst/>
          </a:prstGeom>
        </p:spPr>
      </p:pic>
      <p:sp>
        <p:nvSpPr>
          <p:cNvPr id="40" name="Стрелка вправо 39">
            <a:extLst>
              <a:ext uri="{FF2B5EF4-FFF2-40B4-BE49-F238E27FC236}">
                <a16:creationId xmlns:a16="http://schemas.microsoft.com/office/drawing/2014/main" id="{5E0DD2DD-4A65-E803-B655-CE16F0DD03AE}"/>
              </a:ext>
            </a:extLst>
          </p:cNvPr>
          <p:cNvSpPr/>
          <p:nvPr/>
        </p:nvSpPr>
        <p:spPr>
          <a:xfrm>
            <a:off x="-1445656" y="4625856"/>
            <a:ext cx="1293951" cy="566842"/>
          </a:xfrm>
          <a:prstGeom prst="rightArrow">
            <a:avLst/>
          </a:prstGeom>
          <a:solidFill>
            <a:schemeClr val="bg1">
              <a:alpha val="2699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8FA2AA5E-D4AD-34B1-A340-42CDC47F4334}"/>
              </a:ext>
            </a:extLst>
          </p:cNvPr>
          <p:cNvCxnSpPr/>
          <p:nvPr/>
        </p:nvCxnSpPr>
        <p:spPr>
          <a:xfrm>
            <a:off x="-1367641" y="4312477"/>
            <a:ext cx="1137920" cy="0"/>
          </a:xfrm>
          <a:prstGeom prst="straightConnector1">
            <a:avLst/>
          </a:prstGeom>
          <a:ln w="38100">
            <a:solidFill>
              <a:schemeClr val="bg1">
                <a:alpha val="27094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8049ED1C-EAB3-A990-AA10-F5FBE79A30C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8000"/>
          </a:blip>
          <a:stretch>
            <a:fillRect/>
          </a:stretch>
        </p:blipFill>
        <p:spPr>
          <a:xfrm>
            <a:off x="8684749" y="4302754"/>
            <a:ext cx="1652234" cy="1892073"/>
          </a:xfrm>
          <a:prstGeom prst="rect">
            <a:avLst/>
          </a:prstGeom>
        </p:spPr>
      </p:pic>
      <p:sp>
        <p:nvSpPr>
          <p:cNvPr id="61" name="Google Shape;136;p4">
            <a:extLst>
              <a:ext uri="{FF2B5EF4-FFF2-40B4-BE49-F238E27FC236}">
                <a16:creationId xmlns:a16="http://schemas.microsoft.com/office/drawing/2014/main" id="{0C90EB71-53B0-CCCD-FEB7-5364B6EE63D9}"/>
              </a:ext>
            </a:extLst>
          </p:cNvPr>
          <p:cNvSpPr txBox="1">
            <a:spLocks/>
          </p:cNvSpPr>
          <p:nvPr/>
        </p:nvSpPr>
        <p:spPr>
          <a:xfrm rot="20510016">
            <a:off x="3451198" y="638016"/>
            <a:ext cx="1562656" cy="56502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27053"/>
              </a:schemeClr>
            </a:glo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30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30 </a:t>
            </a:r>
            <a:r>
              <a:rPr lang="ru-RU" sz="30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сек</a:t>
            </a:r>
            <a:endParaRPr lang="ru-RU" sz="3000" dirty="0">
              <a:solidFill>
                <a:schemeClr val="bg1">
                  <a:alpha val="28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Закрывающая фигурная скобка 65">
            <a:extLst>
              <a:ext uri="{FF2B5EF4-FFF2-40B4-BE49-F238E27FC236}">
                <a16:creationId xmlns:a16="http://schemas.microsoft.com/office/drawing/2014/main" id="{FD23957D-A6AE-040A-952D-0487CB7F00A5}"/>
              </a:ext>
            </a:extLst>
          </p:cNvPr>
          <p:cNvSpPr/>
          <p:nvPr/>
        </p:nvSpPr>
        <p:spPr>
          <a:xfrm rot="10800000">
            <a:off x="324312" y="2719376"/>
            <a:ext cx="622311" cy="1838361"/>
          </a:xfrm>
          <a:custGeom>
            <a:avLst/>
            <a:gdLst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  <a:gd name="connsiteX7" fmla="*/ 0 w 622311"/>
              <a:gd name="connsiteY7" fmla="*/ 0 h 1838361"/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311" h="1838361" stroke="0" extrusionOk="0">
                <a:moveTo>
                  <a:pt x="0" y="0"/>
                </a:moveTo>
                <a:cubicBezTo>
                  <a:pt x="171122" y="-447"/>
                  <a:pt x="309526" y="23829"/>
                  <a:pt x="311156" y="51857"/>
                </a:cubicBezTo>
                <a:cubicBezTo>
                  <a:pt x="343683" y="424916"/>
                  <a:pt x="346755" y="772364"/>
                  <a:pt x="311156" y="867323"/>
                </a:cubicBezTo>
                <a:cubicBezTo>
                  <a:pt x="295857" y="910903"/>
                  <a:pt x="447392" y="936164"/>
                  <a:pt x="622312" y="919180"/>
                </a:cubicBezTo>
                <a:cubicBezTo>
                  <a:pt x="445780" y="916617"/>
                  <a:pt x="316193" y="944804"/>
                  <a:pt x="311156" y="971037"/>
                </a:cubicBezTo>
                <a:cubicBezTo>
                  <a:pt x="241009" y="1319890"/>
                  <a:pt x="290650" y="1412689"/>
                  <a:pt x="311156" y="1786504"/>
                </a:cubicBezTo>
                <a:cubicBezTo>
                  <a:pt x="307182" y="1814535"/>
                  <a:pt x="164551" y="1845230"/>
                  <a:pt x="0" y="1838361"/>
                </a:cubicBezTo>
                <a:cubicBezTo>
                  <a:pt x="51421" y="1300128"/>
                  <a:pt x="32797" y="587611"/>
                  <a:pt x="0" y="0"/>
                </a:cubicBezTo>
                <a:close/>
              </a:path>
              <a:path w="622311" h="1838361" fill="none" extrusionOk="0">
                <a:moveTo>
                  <a:pt x="0" y="0"/>
                </a:moveTo>
                <a:cubicBezTo>
                  <a:pt x="175208" y="1882"/>
                  <a:pt x="313530" y="23788"/>
                  <a:pt x="311156" y="51857"/>
                </a:cubicBezTo>
                <a:cubicBezTo>
                  <a:pt x="294293" y="401224"/>
                  <a:pt x="282947" y="608008"/>
                  <a:pt x="311156" y="867323"/>
                </a:cubicBezTo>
                <a:cubicBezTo>
                  <a:pt x="322423" y="912736"/>
                  <a:pt x="452154" y="936670"/>
                  <a:pt x="622312" y="919180"/>
                </a:cubicBezTo>
                <a:cubicBezTo>
                  <a:pt x="452063" y="921642"/>
                  <a:pt x="314236" y="946169"/>
                  <a:pt x="311156" y="971037"/>
                </a:cubicBezTo>
                <a:cubicBezTo>
                  <a:pt x="282916" y="1188915"/>
                  <a:pt x="250680" y="1470884"/>
                  <a:pt x="311156" y="1786504"/>
                </a:cubicBezTo>
                <a:cubicBezTo>
                  <a:pt x="287241" y="1819071"/>
                  <a:pt x="148840" y="1822486"/>
                  <a:pt x="0" y="1838361"/>
                </a:cubicBezTo>
              </a:path>
            </a:pathLst>
          </a:custGeom>
          <a:ln w="38100">
            <a:solidFill>
              <a:schemeClr val="bg1">
                <a:alpha val="26563"/>
              </a:schemeClr>
            </a:solidFill>
            <a:miter lim="800000"/>
            <a:headEnd w="lg" len="lg"/>
            <a:extLst>
              <a:ext uri="{C807C97D-BFC1-408E-A445-0C87EB9F89A2}">
                <ask:lineSketchStyleProps xmlns:ask="http://schemas.microsoft.com/office/drawing/2018/sketchyshapes" sd="1219033472">
                  <a:prstGeom prst="rightBrac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Закрывающая фигурная скобка 67">
            <a:extLst>
              <a:ext uri="{FF2B5EF4-FFF2-40B4-BE49-F238E27FC236}">
                <a16:creationId xmlns:a16="http://schemas.microsoft.com/office/drawing/2014/main" id="{C789EB85-B94B-12BF-E931-CFC5EAFE0232}"/>
              </a:ext>
            </a:extLst>
          </p:cNvPr>
          <p:cNvSpPr/>
          <p:nvPr/>
        </p:nvSpPr>
        <p:spPr>
          <a:xfrm>
            <a:off x="11175192" y="2719376"/>
            <a:ext cx="622311" cy="1838361"/>
          </a:xfrm>
          <a:custGeom>
            <a:avLst/>
            <a:gdLst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  <a:gd name="connsiteX7" fmla="*/ 0 w 622311"/>
              <a:gd name="connsiteY7" fmla="*/ 0 h 1838361"/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311" h="1838361" stroke="0" extrusionOk="0">
                <a:moveTo>
                  <a:pt x="0" y="0"/>
                </a:moveTo>
                <a:cubicBezTo>
                  <a:pt x="171122" y="-447"/>
                  <a:pt x="309526" y="23829"/>
                  <a:pt x="311156" y="51857"/>
                </a:cubicBezTo>
                <a:cubicBezTo>
                  <a:pt x="343683" y="424916"/>
                  <a:pt x="346755" y="772364"/>
                  <a:pt x="311156" y="867323"/>
                </a:cubicBezTo>
                <a:cubicBezTo>
                  <a:pt x="295857" y="910903"/>
                  <a:pt x="447392" y="936164"/>
                  <a:pt x="622312" y="919180"/>
                </a:cubicBezTo>
                <a:cubicBezTo>
                  <a:pt x="445780" y="916617"/>
                  <a:pt x="316193" y="944804"/>
                  <a:pt x="311156" y="971037"/>
                </a:cubicBezTo>
                <a:cubicBezTo>
                  <a:pt x="241009" y="1319890"/>
                  <a:pt x="290650" y="1412689"/>
                  <a:pt x="311156" y="1786504"/>
                </a:cubicBezTo>
                <a:cubicBezTo>
                  <a:pt x="307182" y="1814535"/>
                  <a:pt x="164551" y="1845230"/>
                  <a:pt x="0" y="1838361"/>
                </a:cubicBezTo>
                <a:cubicBezTo>
                  <a:pt x="51421" y="1300128"/>
                  <a:pt x="32797" y="587611"/>
                  <a:pt x="0" y="0"/>
                </a:cubicBezTo>
                <a:close/>
              </a:path>
              <a:path w="622311" h="1838361" fill="none" extrusionOk="0">
                <a:moveTo>
                  <a:pt x="0" y="0"/>
                </a:moveTo>
                <a:cubicBezTo>
                  <a:pt x="175208" y="1882"/>
                  <a:pt x="313530" y="23788"/>
                  <a:pt x="311156" y="51857"/>
                </a:cubicBezTo>
                <a:cubicBezTo>
                  <a:pt x="294293" y="401224"/>
                  <a:pt x="282947" y="608008"/>
                  <a:pt x="311156" y="867323"/>
                </a:cubicBezTo>
                <a:cubicBezTo>
                  <a:pt x="322423" y="912736"/>
                  <a:pt x="452154" y="936670"/>
                  <a:pt x="622312" y="919180"/>
                </a:cubicBezTo>
                <a:cubicBezTo>
                  <a:pt x="452063" y="921642"/>
                  <a:pt x="314236" y="946169"/>
                  <a:pt x="311156" y="971037"/>
                </a:cubicBezTo>
                <a:cubicBezTo>
                  <a:pt x="282916" y="1188915"/>
                  <a:pt x="250680" y="1470884"/>
                  <a:pt x="311156" y="1786504"/>
                </a:cubicBezTo>
                <a:cubicBezTo>
                  <a:pt x="287241" y="1819071"/>
                  <a:pt x="148840" y="1822486"/>
                  <a:pt x="0" y="1838361"/>
                </a:cubicBezTo>
              </a:path>
            </a:pathLst>
          </a:custGeom>
          <a:ln w="38100">
            <a:solidFill>
              <a:schemeClr val="bg1">
                <a:alpha val="26563"/>
              </a:schemeClr>
            </a:solidFill>
            <a:miter lim="800000"/>
            <a:headEnd w="lg" len="lg"/>
            <a:extLst>
              <a:ext uri="{C807C97D-BFC1-408E-A445-0C87EB9F89A2}">
                <ask:lineSketchStyleProps xmlns:ask="http://schemas.microsoft.com/office/drawing/2018/sketchyshapes" sd="1219033472">
                  <a:prstGeom prst="rightBrac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81C913DB-86CA-D8E0-9488-F50464A27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341" y="1072751"/>
            <a:ext cx="10091667" cy="3230003"/>
          </a:xfrm>
          <a:prstGeom prst="rect">
            <a:avLst/>
          </a:prstGeom>
        </p:spPr>
      </p:pic>
      <p:sp>
        <p:nvSpPr>
          <p:cNvPr id="62" name="Google Shape;136;p4">
            <a:extLst>
              <a:ext uri="{FF2B5EF4-FFF2-40B4-BE49-F238E27FC236}">
                <a16:creationId xmlns:a16="http://schemas.microsoft.com/office/drawing/2014/main" id="{1F353E9A-1918-D8D1-6D6F-042387B214A3}"/>
              </a:ext>
            </a:extLst>
          </p:cNvPr>
          <p:cNvSpPr txBox="1">
            <a:spLocks/>
          </p:cNvSpPr>
          <p:nvPr/>
        </p:nvSpPr>
        <p:spPr>
          <a:xfrm rot="1997606">
            <a:off x="8334225" y="3422061"/>
            <a:ext cx="2469438" cy="56502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27053"/>
              </a:schemeClr>
            </a:glo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45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60</a:t>
            </a:r>
            <a:r>
              <a:rPr lang="en-US" sz="45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45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сек</a:t>
            </a:r>
            <a:endParaRPr lang="ru-RU" sz="4500" dirty="0">
              <a:solidFill>
                <a:schemeClr val="bg1">
                  <a:alpha val="28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40;p23">
            <a:extLst>
              <a:ext uri="{FF2B5EF4-FFF2-40B4-BE49-F238E27FC236}">
                <a16:creationId xmlns:a16="http://schemas.microsoft.com/office/drawing/2014/main" id="{6D1B49C6-AB92-70AD-0D9C-CE2DBFFA9AAA}"/>
              </a:ext>
            </a:extLst>
          </p:cNvPr>
          <p:cNvSpPr txBox="1"/>
          <p:nvPr/>
        </p:nvSpPr>
        <p:spPr>
          <a:xfrm>
            <a:off x="9049758" y="6213854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>
                    <a:alpha val="27298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>
              <a:solidFill>
                <a:srgbClr val="000000">
                  <a:alpha val="27298"/>
                </a:srgbClr>
              </a:solidFill>
            </a:endParaRP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A7068B9-FBFC-F5BE-AF53-01B199F4262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8000"/>
          </a:blip>
          <a:stretch>
            <a:fillRect/>
          </a:stretch>
        </p:blipFill>
        <p:spPr>
          <a:xfrm>
            <a:off x="9174876" y="4690314"/>
            <a:ext cx="457200" cy="718456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6211DB02-69AE-EBD7-F2F7-87F26DD4886A}"/>
              </a:ext>
            </a:extLst>
          </p:cNvPr>
          <p:cNvSpPr txBox="1"/>
          <p:nvPr/>
        </p:nvSpPr>
        <p:spPr>
          <a:xfrm>
            <a:off x="12364720" y="3596640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 </a:t>
            </a:r>
            <a:endParaRPr lang="ru-RU" dirty="0"/>
          </a:p>
        </p:txBody>
      </p:sp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ED476CA4-8759-4DBA-52C0-DFDDA94B4A97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8000"/>
          </a:blip>
          <a:stretch>
            <a:fillRect/>
          </a:stretch>
        </p:blipFill>
        <p:spPr>
          <a:xfrm rot="18750951">
            <a:off x="10511915" y="5011816"/>
            <a:ext cx="895826" cy="86868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3499FD04-CF57-CECF-EE78-8CDF83B7D90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28000"/>
          </a:blip>
          <a:stretch>
            <a:fillRect/>
          </a:stretch>
        </p:blipFill>
        <p:spPr>
          <a:xfrm rot="20245923">
            <a:off x="600259" y="5098526"/>
            <a:ext cx="856228" cy="85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39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45AAC2AF-82E8-6F22-7357-C0CC0E4B5C43}"/>
              </a:ext>
            </a:extLst>
          </p:cNvPr>
          <p:cNvSpPr txBox="1">
            <a:spLocks/>
          </p:cNvSpPr>
          <p:nvPr/>
        </p:nvSpPr>
        <p:spPr>
          <a:xfrm rot="516">
            <a:off x="6245275" y="4665229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20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Москва слезам не верит</a:t>
            </a:r>
            <a:endParaRPr lang="ru-RU" sz="20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85;p28">
            <a:extLst>
              <a:ext uri="{FF2B5EF4-FFF2-40B4-BE49-F238E27FC236}">
                <a16:creationId xmlns:a16="http://schemas.microsoft.com/office/drawing/2014/main" id="{1DA1955B-2410-359E-65A1-1DC0C83A452A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26" name="Заголовок 2">
            <a:extLst>
              <a:ext uri="{FF2B5EF4-FFF2-40B4-BE49-F238E27FC236}">
                <a16:creationId xmlns:a16="http://schemas.microsoft.com/office/drawing/2014/main" id="{C6FF0A71-52B2-EBED-0A42-24F67BC9E14E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28" name="Google Shape;136;p4">
            <a:extLst>
              <a:ext uri="{FF2B5EF4-FFF2-40B4-BE49-F238E27FC236}">
                <a16:creationId xmlns:a16="http://schemas.microsoft.com/office/drawing/2014/main" id="{4E7449FD-4721-0964-26F2-073E3E25B97F}"/>
              </a:ext>
            </a:extLst>
          </p:cNvPr>
          <p:cNvSpPr txBox="1">
            <a:spLocks/>
          </p:cNvSpPr>
          <p:nvPr/>
        </p:nvSpPr>
        <p:spPr>
          <a:xfrm rot="516">
            <a:off x="6238528" y="1470247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36;p4">
            <a:extLst>
              <a:ext uri="{FF2B5EF4-FFF2-40B4-BE49-F238E27FC236}">
                <a16:creationId xmlns:a16="http://schemas.microsoft.com/office/drawing/2014/main" id="{8CFD3072-4942-1CE2-E2F3-81A7568B05BF}"/>
              </a:ext>
            </a:extLst>
          </p:cNvPr>
          <p:cNvSpPr txBox="1">
            <a:spLocks/>
          </p:cNvSpPr>
          <p:nvPr/>
        </p:nvSpPr>
        <p:spPr>
          <a:xfrm rot="516">
            <a:off x="6238576" y="3097789"/>
            <a:ext cx="4873843" cy="1360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80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Люся, я тебе там деньги должен, я тебе с первой же зарплаты вышлю</a:t>
            </a:r>
            <a:r>
              <a:rPr lang="en-US" sz="280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9292DDE-2C7D-D848-E325-02DDE603C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3199927"/>
            <a:ext cx="685536" cy="664762"/>
          </a:xfrm>
          <a:prstGeom prst="rect">
            <a:avLst/>
          </a:prstGeom>
        </p:spPr>
      </p:pic>
      <p:sp>
        <p:nvSpPr>
          <p:cNvPr id="33" name="Google Shape;135;p4">
            <a:extLst>
              <a:ext uri="{FF2B5EF4-FFF2-40B4-BE49-F238E27FC236}">
                <a16:creationId xmlns:a16="http://schemas.microsoft.com/office/drawing/2014/main" id="{A3C6BBE1-34F4-3EB6-380B-1D912C018FC5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36" name="Google Shape;137;p4">
            <a:extLst>
              <a:ext uri="{FF2B5EF4-FFF2-40B4-BE49-F238E27FC236}">
                <a16:creationId xmlns:a16="http://schemas.microsoft.com/office/drawing/2014/main" id="{65E03A8F-9CEC-98C4-EBDD-64CE3AF3B8EC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4865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45AAC2AF-82E8-6F22-7357-C0CC0E4B5C43}"/>
              </a:ext>
            </a:extLst>
          </p:cNvPr>
          <p:cNvSpPr txBox="1">
            <a:spLocks/>
          </p:cNvSpPr>
          <p:nvPr/>
        </p:nvSpPr>
        <p:spPr>
          <a:xfrm rot="516">
            <a:off x="6240544" y="5105142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20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Афоня</a:t>
            </a:r>
            <a:endParaRPr lang="ru-RU" sz="20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0C00AC94-04AE-2B3E-B767-96D89C101202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95B33338-1681-C706-ACDD-443F38E8E89A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9" name="Google Shape;136;p4">
            <a:extLst>
              <a:ext uri="{FF2B5EF4-FFF2-40B4-BE49-F238E27FC236}">
                <a16:creationId xmlns:a16="http://schemas.microsoft.com/office/drawing/2014/main" id="{D7E3A159-5BDC-A144-6056-0F2E7C119D3D}"/>
              </a:ext>
            </a:extLst>
          </p:cNvPr>
          <p:cNvSpPr txBox="1">
            <a:spLocks/>
          </p:cNvSpPr>
          <p:nvPr/>
        </p:nvSpPr>
        <p:spPr>
          <a:xfrm rot="516">
            <a:off x="6240673" y="2887140"/>
            <a:ext cx="5258605" cy="19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Я? Родственник, дальний.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Гони рубль, родственник! Мне Афоня рубль должен был!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Два.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Два, два!!</a:t>
            </a:r>
          </a:p>
        </p:txBody>
      </p:sp>
      <p:sp>
        <p:nvSpPr>
          <p:cNvPr id="21" name="Google Shape;136;p4">
            <a:extLst>
              <a:ext uri="{FF2B5EF4-FFF2-40B4-BE49-F238E27FC236}">
                <a16:creationId xmlns:a16="http://schemas.microsoft.com/office/drawing/2014/main" id="{D13F4D9A-BA49-0EF4-AC70-482505E1BED8}"/>
              </a:ext>
            </a:extLst>
          </p:cNvPr>
          <p:cNvSpPr txBox="1">
            <a:spLocks/>
          </p:cNvSpPr>
          <p:nvPr/>
        </p:nvSpPr>
        <p:spPr>
          <a:xfrm rot="516">
            <a:off x="6240518" y="1461274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54B6731-1509-5C1C-494D-B5083DECA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2907579"/>
            <a:ext cx="685536" cy="664762"/>
          </a:xfrm>
          <a:prstGeom prst="rect">
            <a:avLst/>
          </a:prstGeom>
        </p:spPr>
      </p:pic>
      <p:sp>
        <p:nvSpPr>
          <p:cNvPr id="23" name="Google Shape;135;p4">
            <a:extLst>
              <a:ext uri="{FF2B5EF4-FFF2-40B4-BE49-F238E27FC236}">
                <a16:creationId xmlns:a16="http://schemas.microsoft.com/office/drawing/2014/main" id="{75708504-4629-ED0D-FCE3-43FEAFB85BC8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2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4" name="Google Shape;137;p4">
            <a:extLst>
              <a:ext uri="{FF2B5EF4-FFF2-40B4-BE49-F238E27FC236}">
                <a16:creationId xmlns:a16="http://schemas.microsoft.com/office/drawing/2014/main" id="{C8ADCC1C-8DED-C33A-0F64-832E59C3F79A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14784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45AAC2AF-82E8-6F22-7357-C0CC0E4B5C43}"/>
              </a:ext>
            </a:extLst>
          </p:cNvPr>
          <p:cNvSpPr txBox="1">
            <a:spLocks/>
          </p:cNvSpPr>
          <p:nvPr/>
        </p:nvSpPr>
        <p:spPr>
          <a:xfrm rot="516">
            <a:off x="6240546" y="4905416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20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Зигзаг удачи</a:t>
            </a:r>
            <a:endParaRPr lang="ru-RU" sz="20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D1A2D746-7CAA-52F0-DDAD-D45E9791540E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DF0C3145-D75B-F9D6-A59D-A3F080F5FE7C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9" name="Google Shape;136;p4">
            <a:extLst>
              <a:ext uri="{FF2B5EF4-FFF2-40B4-BE49-F238E27FC236}">
                <a16:creationId xmlns:a16="http://schemas.microsoft.com/office/drawing/2014/main" id="{BCD02FC9-5FF1-776C-10A8-4CD48EB5E019}"/>
              </a:ext>
            </a:extLst>
          </p:cNvPr>
          <p:cNvSpPr txBox="1">
            <a:spLocks/>
          </p:cNvSpPr>
          <p:nvPr/>
        </p:nvSpPr>
        <p:spPr>
          <a:xfrm rot="516">
            <a:off x="6240703" y="3127031"/>
            <a:ext cx="5107780" cy="1582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Давно известно: деньги портят человека. </a:t>
            </a:r>
            <a:b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Но отсутствие денег портит его ещё больше!</a:t>
            </a:r>
            <a:endParaRPr lang="ru-RU" sz="29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36;p4">
            <a:extLst>
              <a:ext uri="{FF2B5EF4-FFF2-40B4-BE49-F238E27FC236}">
                <a16:creationId xmlns:a16="http://schemas.microsoft.com/office/drawing/2014/main" id="{BD6D044C-9643-E83F-6D85-FF31EF1C788C}"/>
              </a:ext>
            </a:extLst>
          </p:cNvPr>
          <p:cNvSpPr txBox="1">
            <a:spLocks/>
          </p:cNvSpPr>
          <p:nvPr/>
        </p:nvSpPr>
        <p:spPr>
          <a:xfrm rot="516">
            <a:off x="6240517" y="1461274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B014239-01D7-91EB-9F76-4648C0A87D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3126647"/>
            <a:ext cx="685536" cy="664762"/>
          </a:xfrm>
          <a:prstGeom prst="rect">
            <a:avLst/>
          </a:prstGeom>
        </p:spPr>
      </p:pic>
      <p:sp>
        <p:nvSpPr>
          <p:cNvPr id="23" name="Google Shape;135;p4">
            <a:extLst>
              <a:ext uri="{FF2B5EF4-FFF2-40B4-BE49-F238E27FC236}">
                <a16:creationId xmlns:a16="http://schemas.microsoft.com/office/drawing/2014/main" id="{12228DF8-DA5A-02CB-1A2D-10B1C29C10A4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3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4" name="Google Shape;137;p4">
            <a:extLst>
              <a:ext uri="{FF2B5EF4-FFF2-40B4-BE49-F238E27FC236}">
                <a16:creationId xmlns:a16="http://schemas.microsoft.com/office/drawing/2014/main" id="{87C145B6-62AE-2CAB-2D81-D67785D48841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07781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45AAC2AF-82E8-6F22-7357-C0CC0E4B5C43}"/>
              </a:ext>
            </a:extLst>
          </p:cNvPr>
          <p:cNvSpPr txBox="1">
            <a:spLocks/>
          </p:cNvSpPr>
          <p:nvPr/>
        </p:nvSpPr>
        <p:spPr>
          <a:xfrm rot="516">
            <a:off x="6240545" y="5636424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20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Девчата</a:t>
            </a:r>
            <a:endParaRPr lang="ru-RU" sz="20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17DFA699-96BE-7ED6-2045-546093FD6819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1F71823C-82DE-FD57-4EDC-0FE73FBA90B4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9" name="Google Shape;136;p4">
            <a:extLst>
              <a:ext uri="{FF2B5EF4-FFF2-40B4-BE49-F238E27FC236}">
                <a16:creationId xmlns:a16="http://schemas.microsoft.com/office/drawing/2014/main" id="{5A2FCDE6-40BA-D362-0C7C-A5E0E5A51913}"/>
              </a:ext>
            </a:extLst>
          </p:cNvPr>
          <p:cNvSpPr txBox="1">
            <a:spLocks/>
          </p:cNvSpPr>
          <p:nvPr/>
        </p:nvSpPr>
        <p:spPr>
          <a:xfrm rot="516">
            <a:off x="6240619" y="2663731"/>
            <a:ext cx="5107780" cy="271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— Может, и ей подарок какой купить, а?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Ну, хочешь, я ей куплю конфет. Сам понимаешь, таких шоколадных. Кило или два. А что? Пусть лопает. Маленькие, они любят сладкое.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— Э, не, ребятки, что одеколон? Один дух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и только. И шоколад тоже съест и забудет, одна изжога останется…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— Ты вот что, ты ей, Илюш, подари часы. Полезная вещь и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+mn-lt"/>
              </a:rPr>
              <a:t>механизьм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…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Только, конечно, в копеечку влетит.</a:t>
            </a:r>
            <a:endParaRPr lang="ru-RU" sz="29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36;p4">
            <a:extLst>
              <a:ext uri="{FF2B5EF4-FFF2-40B4-BE49-F238E27FC236}">
                <a16:creationId xmlns:a16="http://schemas.microsoft.com/office/drawing/2014/main" id="{2AED44C5-6626-22FC-E039-E36776645934}"/>
              </a:ext>
            </a:extLst>
          </p:cNvPr>
          <p:cNvSpPr txBox="1">
            <a:spLocks/>
          </p:cNvSpPr>
          <p:nvPr/>
        </p:nvSpPr>
        <p:spPr>
          <a:xfrm rot="516">
            <a:off x="6240518" y="1466569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F653157-4938-D4E9-7882-ED7F560B6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2672774"/>
            <a:ext cx="685536" cy="664762"/>
          </a:xfrm>
          <a:prstGeom prst="rect">
            <a:avLst/>
          </a:prstGeom>
        </p:spPr>
      </p:pic>
      <p:sp>
        <p:nvSpPr>
          <p:cNvPr id="23" name="Google Shape;135;p4">
            <a:extLst>
              <a:ext uri="{FF2B5EF4-FFF2-40B4-BE49-F238E27FC236}">
                <a16:creationId xmlns:a16="http://schemas.microsoft.com/office/drawing/2014/main" id="{A66EBF38-75EF-05DC-BA83-002337C9CA5C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4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4" name="Google Shape;137;p4">
            <a:extLst>
              <a:ext uri="{FF2B5EF4-FFF2-40B4-BE49-F238E27FC236}">
                <a16:creationId xmlns:a16="http://schemas.microsoft.com/office/drawing/2014/main" id="{FE0521DE-5F2E-09E5-55EA-76680F1AE7C8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0559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45AAC2AF-82E8-6F22-7357-C0CC0E4B5C43}"/>
              </a:ext>
            </a:extLst>
          </p:cNvPr>
          <p:cNvSpPr txBox="1">
            <a:spLocks/>
          </p:cNvSpPr>
          <p:nvPr/>
        </p:nvSpPr>
        <p:spPr>
          <a:xfrm rot="516">
            <a:off x="6240433" y="4938967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20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Ханума</a:t>
            </a:r>
            <a:endParaRPr lang="ru-RU" sz="20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3DABE34E-1EC9-8504-FD53-E9F94F9ED90C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7AE1BF42-0155-B748-CF59-22436FF67EF6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9" name="Google Shape;136;p4">
            <a:extLst>
              <a:ext uri="{FF2B5EF4-FFF2-40B4-BE49-F238E27FC236}">
                <a16:creationId xmlns:a16="http://schemas.microsoft.com/office/drawing/2014/main" id="{9B7D3305-86FD-CCCC-8928-0B7CA4DFB206}"/>
              </a:ext>
            </a:extLst>
          </p:cNvPr>
          <p:cNvSpPr txBox="1">
            <a:spLocks/>
          </p:cNvSpPr>
          <p:nvPr/>
        </p:nvSpPr>
        <p:spPr>
          <a:xfrm rot="516">
            <a:off x="6240671" y="2770500"/>
            <a:ext cx="5107780" cy="2015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+mn-lt"/>
              </a:rPr>
              <a:t>— 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+mn-lt"/>
              </a:rPr>
              <a:t>Если князь клянётся своим усом, это дороже всяких расписок!</a:t>
            </a:r>
          </a:p>
          <a:p>
            <a:r>
              <a:rPr lang="ru-RU" sz="2800" dirty="0">
                <a:solidFill>
                  <a:srgbClr val="000000"/>
                </a:solidFill>
              </a:rPr>
              <a:t>— 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+mn-lt"/>
              </a:rPr>
              <a:t>Но ваши долги растут быстрее, чем ваши усы.</a:t>
            </a:r>
          </a:p>
        </p:txBody>
      </p:sp>
      <p:sp>
        <p:nvSpPr>
          <p:cNvPr id="21" name="Google Shape;136;p4">
            <a:extLst>
              <a:ext uri="{FF2B5EF4-FFF2-40B4-BE49-F238E27FC236}">
                <a16:creationId xmlns:a16="http://schemas.microsoft.com/office/drawing/2014/main" id="{D5E77FCC-0DE2-8B35-B290-4F97DBE3B8F0}"/>
              </a:ext>
            </a:extLst>
          </p:cNvPr>
          <p:cNvSpPr txBox="1">
            <a:spLocks/>
          </p:cNvSpPr>
          <p:nvPr/>
        </p:nvSpPr>
        <p:spPr>
          <a:xfrm rot="516">
            <a:off x="6240518" y="1470472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фильма-спектакля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71B9366-B700-4382-4859-D122DFA68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2770116"/>
            <a:ext cx="685536" cy="664762"/>
          </a:xfrm>
          <a:prstGeom prst="rect">
            <a:avLst/>
          </a:prstGeom>
        </p:spPr>
      </p:pic>
      <p:sp>
        <p:nvSpPr>
          <p:cNvPr id="23" name="Google Shape;135;p4">
            <a:extLst>
              <a:ext uri="{FF2B5EF4-FFF2-40B4-BE49-F238E27FC236}">
                <a16:creationId xmlns:a16="http://schemas.microsoft.com/office/drawing/2014/main" id="{6ECBE74F-22CA-3890-80E8-7555762EEB2E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5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4" name="Google Shape;137;p4">
            <a:extLst>
              <a:ext uri="{FF2B5EF4-FFF2-40B4-BE49-F238E27FC236}">
                <a16:creationId xmlns:a16="http://schemas.microsoft.com/office/drawing/2014/main" id="{01F76F6B-2E11-D193-1A1E-FD1EE907F9CA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230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73D7B81-0DE7-F2DE-19CB-728BCA6677F7}"/>
              </a:ext>
            </a:extLst>
          </p:cNvPr>
          <p:cNvSpPr txBox="1"/>
          <p:nvPr/>
        </p:nvSpPr>
        <p:spPr>
          <a:xfrm>
            <a:off x="-1231392" y="-29260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  </a:t>
            </a:r>
          </a:p>
        </p:txBody>
      </p:sp>
      <p:sp>
        <p:nvSpPr>
          <p:cNvPr id="14" name="Google Shape;40;p23">
            <a:extLst>
              <a:ext uri="{FF2B5EF4-FFF2-40B4-BE49-F238E27FC236}">
                <a16:creationId xmlns:a16="http://schemas.microsoft.com/office/drawing/2014/main" id="{33BA26D4-B524-B212-DB9F-5D3AD0F32585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5" name="Заголовок 2">
            <a:extLst>
              <a:ext uri="{FF2B5EF4-FFF2-40B4-BE49-F238E27FC236}">
                <a16:creationId xmlns:a16="http://schemas.microsoft.com/office/drawing/2014/main" id="{782A8678-B49B-61B8-6CC2-BCA1495EC825}"/>
              </a:ext>
            </a:extLst>
          </p:cNvPr>
          <p:cNvSpPr txBox="1">
            <a:spLocks/>
          </p:cNvSpPr>
          <p:nvPr/>
        </p:nvSpPr>
        <p:spPr>
          <a:xfrm>
            <a:off x="2122896" y="1803923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17000" b="1" dirty="0">
              <a:solidFill>
                <a:srgbClr val="3B1F05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6" name="Google Shape;129;p3">
            <a:extLst>
              <a:ext uri="{FF2B5EF4-FFF2-40B4-BE49-F238E27FC236}">
                <a16:creationId xmlns:a16="http://schemas.microsoft.com/office/drawing/2014/main" id="{654AC915-839F-B834-2088-0E826351CDAA}"/>
              </a:ext>
            </a:extLst>
          </p:cNvPr>
          <p:cNvSpPr txBox="1">
            <a:spLocks/>
          </p:cNvSpPr>
          <p:nvPr/>
        </p:nvSpPr>
        <p:spPr>
          <a:xfrm>
            <a:off x="2586193" y="3822823"/>
            <a:ext cx="4082832" cy="781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Кинотеатр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F2B8FB2-B917-8C95-B771-8D2996F11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0482" y="1885829"/>
            <a:ext cx="3648174" cy="466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15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3" name="Google Shape;136;p4">
            <a:extLst>
              <a:ext uri="{FF2B5EF4-FFF2-40B4-BE49-F238E27FC236}">
                <a16:creationId xmlns:a16="http://schemas.microsoft.com/office/drawing/2014/main" id="{6DD754A9-D930-7CFC-5512-11B8FE8D8BC2}"/>
              </a:ext>
            </a:extLst>
          </p:cNvPr>
          <p:cNvSpPr txBox="1">
            <a:spLocks/>
          </p:cNvSpPr>
          <p:nvPr/>
        </p:nvSpPr>
        <p:spPr>
          <a:xfrm rot="516">
            <a:off x="6248916" y="4807098"/>
            <a:ext cx="5014793" cy="1397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Эксперты в вопросах разумного финансового поведения могли бы сказать, что дядя Фёдор из мультфильма «Простоквашино» вместе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со своими товарищами не обеспечили себе важный резерв. Как он называется?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136;p4">
            <a:extLst>
              <a:ext uri="{FF2B5EF4-FFF2-40B4-BE49-F238E27FC236}">
                <a16:creationId xmlns:a16="http://schemas.microsoft.com/office/drawing/2014/main" id="{2FF994A9-CCD5-4C1D-80AC-777C419B8086}"/>
              </a:ext>
            </a:extLst>
          </p:cNvPr>
          <p:cNvSpPr txBox="1">
            <a:spLocks/>
          </p:cNvSpPr>
          <p:nvPr/>
        </p:nvSpPr>
        <p:spPr>
          <a:xfrm rot="516">
            <a:off x="6247322" y="3561116"/>
            <a:ext cx="4255409" cy="58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Чтобы продать что-нибудь ненужное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нужно сначала купить что-нибудь ненужное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 а у нас денег нет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BA4462D-9E1C-C71F-F29F-686F9C32E5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90" t="11" r="12628" b="20664"/>
          <a:stretch/>
        </p:blipFill>
        <p:spPr>
          <a:xfrm>
            <a:off x="6247399" y="1352119"/>
            <a:ext cx="3600000" cy="2160000"/>
          </a:xfrm>
          <a:prstGeom prst="rect">
            <a:avLst/>
          </a:prstGeom>
        </p:spPr>
      </p:pic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D98D9302-7BFA-1739-A39B-D51355C2EB59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39" name="Заголовок 2">
            <a:extLst>
              <a:ext uri="{FF2B5EF4-FFF2-40B4-BE49-F238E27FC236}">
                <a16:creationId xmlns:a16="http://schemas.microsoft.com/office/drawing/2014/main" id="{7ABE36C6-BED8-16F8-F0BA-A3FAEF8F7179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1952482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40" name="Google Shape;135;p4">
            <a:extLst>
              <a:ext uri="{FF2B5EF4-FFF2-40B4-BE49-F238E27FC236}">
                <a16:creationId xmlns:a16="http://schemas.microsoft.com/office/drawing/2014/main" id="{8B61D8EA-0F0E-5D31-AA51-FF59242EBC8B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41" name="Google Shape;137;p4">
            <a:extLst>
              <a:ext uri="{FF2B5EF4-FFF2-40B4-BE49-F238E27FC236}">
                <a16:creationId xmlns:a16="http://schemas.microsoft.com/office/drawing/2014/main" id="{4E3621B1-6792-6C46-F973-07CB56123BD9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20DC0A83-EB7B-420E-7A98-E1EE1FCE90DD}"/>
              </a:ext>
            </a:extLst>
          </p:cNvPr>
          <p:cNvGrpSpPr/>
          <p:nvPr/>
        </p:nvGrpSpPr>
        <p:grpSpPr>
          <a:xfrm>
            <a:off x="10777974" y="2076724"/>
            <a:ext cx="868818" cy="868818"/>
            <a:chOff x="3282675" y="4607880"/>
            <a:chExt cx="1334617" cy="1334617"/>
          </a:xfrm>
        </p:grpSpPr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id="{D83B4EF7-64A5-AB2D-2F1C-AB545C7E8A1F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E42316DE-322F-D4C5-D46A-332C9C0D7B28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id="{4CDECFCB-21C9-65B5-2563-34B36135CBAE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46" name="Кольцо 45">
            <a:extLst>
              <a:ext uri="{FF2B5EF4-FFF2-40B4-BE49-F238E27FC236}">
                <a16:creationId xmlns:a16="http://schemas.microsoft.com/office/drawing/2014/main" id="{D147FD87-0CD4-EC9F-47F2-008BDDC79515}"/>
              </a:ext>
            </a:extLst>
          </p:cNvPr>
          <p:cNvSpPr/>
          <p:nvPr/>
        </p:nvSpPr>
        <p:spPr>
          <a:xfrm>
            <a:off x="10653874" y="1956077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Google Shape;85;p28">
            <a:extLst>
              <a:ext uri="{FF2B5EF4-FFF2-40B4-BE49-F238E27FC236}">
                <a16:creationId xmlns:a16="http://schemas.microsoft.com/office/drawing/2014/main" id="{CCB871FC-ADFC-A9EE-7099-90D778346891}"/>
              </a:ext>
            </a:extLst>
          </p:cNvPr>
          <p:cNvSpPr txBox="1"/>
          <p:nvPr/>
        </p:nvSpPr>
        <p:spPr>
          <a:xfrm>
            <a:off x="10954920" y="2522623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C4C6268A-2893-CC16-C5E9-46FE6D8D11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1732713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1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32CA01-CF7E-2C36-BA10-E4DE174DF2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86" r="12352" b="15667"/>
          <a:stretch/>
        </p:blipFill>
        <p:spPr>
          <a:xfrm>
            <a:off x="6252923" y="1518933"/>
            <a:ext cx="3600000" cy="21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53013" y="4459167"/>
            <a:ext cx="4407324" cy="118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Какую категорию расходной части бюджета имеет в виду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управдомша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фильме «Бриллиантовая рука», упоминая эту фразу?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36;p4">
            <a:extLst>
              <a:ext uri="{FF2B5EF4-FFF2-40B4-BE49-F238E27FC236}">
                <a16:creationId xmlns:a16="http://schemas.microsoft.com/office/drawing/2014/main" id="{DA4077CD-EB17-B0D5-1119-A11424A06733}"/>
              </a:ext>
            </a:extLst>
          </p:cNvPr>
          <p:cNvSpPr txBox="1">
            <a:spLocks/>
          </p:cNvSpPr>
          <p:nvPr/>
        </p:nvSpPr>
        <p:spPr>
          <a:xfrm rot="516">
            <a:off x="6252968" y="3727933"/>
            <a:ext cx="4230423" cy="58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Наши люди в булочную на такси </a:t>
            </a:r>
            <a:b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не ездят!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8A6B140D-68F3-3BE2-BA63-06DEFA8397B7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24" name="Заголовок 2">
            <a:extLst>
              <a:ext uri="{FF2B5EF4-FFF2-40B4-BE49-F238E27FC236}">
                <a16:creationId xmlns:a16="http://schemas.microsoft.com/office/drawing/2014/main" id="{8857EB53-7EC9-D3EE-471E-CD1BF8ADD3B0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1952482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6" name="Google Shape;135;p4">
            <a:extLst>
              <a:ext uri="{FF2B5EF4-FFF2-40B4-BE49-F238E27FC236}">
                <a16:creationId xmlns:a16="http://schemas.microsoft.com/office/drawing/2014/main" id="{BBF8B022-1456-21B1-6D00-510B816939F2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2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8" name="Google Shape;137;p4">
            <a:extLst>
              <a:ext uri="{FF2B5EF4-FFF2-40B4-BE49-F238E27FC236}">
                <a16:creationId xmlns:a16="http://schemas.microsoft.com/office/drawing/2014/main" id="{3E1A6F67-0F6B-E792-7BA1-4082633E853A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8346695B-B039-5C79-6438-D9F50E11614D}"/>
              </a:ext>
            </a:extLst>
          </p:cNvPr>
          <p:cNvGrpSpPr/>
          <p:nvPr/>
        </p:nvGrpSpPr>
        <p:grpSpPr>
          <a:xfrm>
            <a:off x="10777974" y="2166605"/>
            <a:ext cx="868818" cy="868818"/>
            <a:chOff x="3282675" y="4607880"/>
            <a:chExt cx="1334617" cy="1334617"/>
          </a:xfrm>
        </p:grpSpPr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75ED4DC6-02CE-8E05-6948-7636D78D04F4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B241BD10-DE51-B21E-0A9F-A89EDD7E5D04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AF35D966-7B54-A89D-6F3D-E22A28E2D8DA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37" name="Кольцо 36">
            <a:extLst>
              <a:ext uri="{FF2B5EF4-FFF2-40B4-BE49-F238E27FC236}">
                <a16:creationId xmlns:a16="http://schemas.microsoft.com/office/drawing/2014/main" id="{D85BF335-D779-7209-C628-354BFAB2ACED}"/>
              </a:ext>
            </a:extLst>
          </p:cNvPr>
          <p:cNvSpPr/>
          <p:nvPr/>
        </p:nvSpPr>
        <p:spPr>
          <a:xfrm>
            <a:off x="10653874" y="2045958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Google Shape;85;p28">
            <a:extLst>
              <a:ext uri="{FF2B5EF4-FFF2-40B4-BE49-F238E27FC236}">
                <a16:creationId xmlns:a16="http://schemas.microsoft.com/office/drawing/2014/main" id="{0795F132-A771-70D8-A43A-D64417EDFCEA}"/>
              </a:ext>
            </a:extLst>
          </p:cNvPr>
          <p:cNvSpPr txBox="1"/>
          <p:nvPr/>
        </p:nvSpPr>
        <p:spPr>
          <a:xfrm>
            <a:off x="10954920" y="2612504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2172B4FF-8BDC-2342-2790-365380381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1822594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10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7DCC53-24EE-AAC9-11E3-1CEE2F99FE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67" t="13551" r="8359" b="20666"/>
          <a:stretch/>
        </p:blipFill>
        <p:spPr>
          <a:xfrm>
            <a:off x="6240463" y="1580343"/>
            <a:ext cx="3600000" cy="21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0551" y="4684114"/>
            <a:ext cx="4407324" cy="118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Какой ненадёжный источник дохода продвигает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управдомша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 фильме «Бриллиантовая рука»? 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36;p4">
            <a:extLst>
              <a:ext uri="{FF2B5EF4-FFF2-40B4-BE49-F238E27FC236}">
                <a16:creationId xmlns:a16="http://schemas.microsoft.com/office/drawing/2014/main" id="{DA4077CD-EB17-B0D5-1119-A11424A06733}"/>
              </a:ext>
            </a:extLst>
          </p:cNvPr>
          <p:cNvSpPr txBox="1">
            <a:spLocks/>
          </p:cNvSpPr>
          <p:nvPr/>
        </p:nvSpPr>
        <p:spPr>
          <a:xfrm rot="516">
            <a:off x="6240512" y="3797955"/>
            <a:ext cx="4236454" cy="65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Кто возьмет билетов пачку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тот получит…</a:t>
            </a:r>
            <a:endParaRPr lang="en-US" sz="1800" b="0" i="1" u="none" strike="noStrike" dirty="0">
              <a:solidFill>
                <a:srgbClr val="EE7E04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</a:rPr>
              <a:t>—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 Водокачку!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85;p28">
            <a:extLst>
              <a:ext uri="{FF2B5EF4-FFF2-40B4-BE49-F238E27FC236}">
                <a16:creationId xmlns:a16="http://schemas.microsoft.com/office/drawing/2014/main" id="{B403D958-451D-AC25-2D0E-991588D63CA9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22" name="Заголовок 2">
            <a:extLst>
              <a:ext uri="{FF2B5EF4-FFF2-40B4-BE49-F238E27FC236}">
                <a16:creationId xmlns:a16="http://schemas.microsoft.com/office/drawing/2014/main" id="{00FBDAAC-3BBF-4B5C-D4A3-33B91CA17E5C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1952482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3" name="Google Shape;135;p4">
            <a:extLst>
              <a:ext uri="{FF2B5EF4-FFF2-40B4-BE49-F238E27FC236}">
                <a16:creationId xmlns:a16="http://schemas.microsoft.com/office/drawing/2014/main" id="{9EE1EAEA-E1B6-0A0A-0710-A56008929626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3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4" name="Google Shape;137;p4">
            <a:extLst>
              <a:ext uri="{FF2B5EF4-FFF2-40B4-BE49-F238E27FC236}">
                <a16:creationId xmlns:a16="http://schemas.microsoft.com/office/drawing/2014/main" id="{04729DE6-084C-0059-9960-84ED3723980C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A547D11F-30B1-0F60-A03C-54C7EE84E33E}"/>
              </a:ext>
            </a:extLst>
          </p:cNvPr>
          <p:cNvGrpSpPr/>
          <p:nvPr/>
        </p:nvGrpSpPr>
        <p:grpSpPr>
          <a:xfrm>
            <a:off x="10777974" y="2307384"/>
            <a:ext cx="868818" cy="868818"/>
            <a:chOff x="3282675" y="4607880"/>
            <a:chExt cx="1334617" cy="1334617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BED87DB1-8FEC-2574-6A50-7FE9AB5698CF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E22948BA-9A23-8424-25DC-D4E3CAF0A5F0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611E75B0-C781-9E28-BB9E-311B359EAE74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33" name="Кольцо 32">
            <a:extLst>
              <a:ext uri="{FF2B5EF4-FFF2-40B4-BE49-F238E27FC236}">
                <a16:creationId xmlns:a16="http://schemas.microsoft.com/office/drawing/2014/main" id="{66BD5641-5421-F229-FE44-36DE8E15159C}"/>
              </a:ext>
            </a:extLst>
          </p:cNvPr>
          <p:cNvSpPr/>
          <p:nvPr/>
        </p:nvSpPr>
        <p:spPr>
          <a:xfrm>
            <a:off x="10653874" y="2186737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Google Shape;85;p28">
            <a:extLst>
              <a:ext uri="{FF2B5EF4-FFF2-40B4-BE49-F238E27FC236}">
                <a16:creationId xmlns:a16="http://schemas.microsoft.com/office/drawing/2014/main" id="{4B52637B-54E8-039C-8672-2FD448CFEFF1}"/>
              </a:ext>
            </a:extLst>
          </p:cNvPr>
          <p:cNvSpPr txBox="1"/>
          <p:nvPr/>
        </p:nvSpPr>
        <p:spPr>
          <a:xfrm>
            <a:off x="10954920" y="2753283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A5768281-EC39-5250-4F5F-62AE51EC02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1963373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2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01933A-168A-F125-3015-9F74919991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9" b="20995"/>
          <a:stretch/>
        </p:blipFill>
        <p:spPr>
          <a:xfrm>
            <a:off x="6247278" y="1269000"/>
            <a:ext cx="3600000" cy="21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60166" y="4385421"/>
            <a:ext cx="4902159" cy="1683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Остап Бендер, герой произведения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Е.Ильфа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и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И.Петрова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«Двенадцать стульев», можно сказать, знал 400 способов ЕГО. К интернет видам ЕГО относится, например, фишинг. Ответьте одним словом, что такое ОНО,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 используя точную цитату?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36;p4">
            <a:extLst>
              <a:ext uri="{FF2B5EF4-FFF2-40B4-BE49-F238E27FC236}">
                <a16:creationId xmlns:a16="http://schemas.microsoft.com/office/drawing/2014/main" id="{DA4077CD-EB17-B0D5-1119-A11424A06733}"/>
              </a:ext>
            </a:extLst>
          </p:cNvPr>
          <p:cNvSpPr txBox="1">
            <a:spLocks/>
          </p:cNvSpPr>
          <p:nvPr/>
        </p:nvSpPr>
        <p:spPr>
          <a:xfrm rot="516">
            <a:off x="6226118" y="3486590"/>
            <a:ext cx="4630778" cy="65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Остап Бендер знал 400 сравнительно честных способов 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???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85;p28">
            <a:extLst>
              <a:ext uri="{FF2B5EF4-FFF2-40B4-BE49-F238E27FC236}">
                <a16:creationId xmlns:a16="http://schemas.microsoft.com/office/drawing/2014/main" id="{98292C7D-17C5-DE9A-7034-3F48058ECE6D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23" name="Заголовок 2">
            <a:extLst>
              <a:ext uri="{FF2B5EF4-FFF2-40B4-BE49-F238E27FC236}">
                <a16:creationId xmlns:a16="http://schemas.microsoft.com/office/drawing/2014/main" id="{43126F17-6646-7710-FD8E-EB9ABF855F32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1952482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6" name="Google Shape;135;p4">
            <a:extLst>
              <a:ext uri="{FF2B5EF4-FFF2-40B4-BE49-F238E27FC236}">
                <a16:creationId xmlns:a16="http://schemas.microsoft.com/office/drawing/2014/main" id="{76A959FA-6B2A-B9D5-36FA-C64DDA6EC0F4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4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8" name="Google Shape;137;p4">
            <a:extLst>
              <a:ext uri="{FF2B5EF4-FFF2-40B4-BE49-F238E27FC236}">
                <a16:creationId xmlns:a16="http://schemas.microsoft.com/office/drawing/2014/main" id="{CFB8BA21-8C1F-48CA-F7A8-7BB8CB148C12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81CB0021-064E-9060-BE71-C95187513246}"/>
              </a:ext>
            </a:extLst>
          </p:cNvPr>
          <p:cNvGrpSpPr/>
          <p:nvPr/>
        </p:nvGrpSpPr>
        <p:grpSpPr>
          <a:xfrm>
            <a:off x="10777974" y="1911968"/>
            <a:ext cx="868818" cy="868818"/>
            <a:chOff x="3282675" y="4607880"/>
            <a:chExt cx="1334617" cy="1334617"/>
          </a:xfrm>
        </p:grpSpPr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8B1D8C62-9C14-63F5-CCCE-05907EF733B6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33" name="Прямая соединительная линия 32">
              <a:extLst>
                <a:ext uri="{FF2B5EF4-FFF2-40B4-BE49-F238E27FC236}">
                  <a16:creationId xmlns:a16="http://schemas.microsoft.com/office/drawing/2014/main" id="{1E719169-66EC-1767-2AB3-388D92693986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A31353F4-3448-185F-8B41-927C20F69DC2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37" name="Кольцо 36">
            <a:extLst>
              <a:ext uri="{FF2B5EF4-FFF2-40B4-BE49-F238E27FC236}">
                <a16:creationId xmlns:a16="http://schemas.microsoft.com/office/drawing/2014/main" id="{3BEB581C-38F4-446D-CF0D-4149149CE732}"/>
              </a:ext>
            </a:extLst>
          </p:cNvPr>
          <p:cNvSpPr/>
          <p:nvPr/>
        </p:nvSpPr>
        <p:spPr>
          <a:xfrm>
            <a:off x="10653874" y="1791321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Google Shape;85;p28">
            <a:extLst>
              <a:ext uri="{FF2B5EF4-FFF2-40B4-BE49-F238E27FC236}">
                <a16:creationId xmlns:a16="http://schemas.microsoft.com/office/drawing/2014/main" id="{79C02F08-9255-AF06-2CA7-773609741173}"/>
              </a:ext>
            </a:extLst>
          </p:cNvPr>
          <p:cNvSpPr txBox="1"/>
          <p:nvPr/>
        </p:nvSpPr>
        <p:spPr>
          <a:xfrm>
            <a:off x="10954920" y="2357867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22AEEAC8-25FA-0F00-33A7-F8022BF4F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1567957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6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"/>
          <p:cNvSpPr txBox="1">
            <a:spLocks noGrp="1"/>
          </p:cNvSpPr>
          <p:nvPr>
            <p:ph type="title"/>
          </p:nvPr>
        </p:nvSpPr>
        <p:spPr>
          <a:xfrm>
            <a:off x="4732110" y="970710"/>
            <a:ext cx="2727780" cy="878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 Black"/>
              <a:buNone/>
            </a:pPr>
            <a:r>
              <a:rPr lang="ru-RU" sz="3600" dirty="0">
                <a:solidFill>
                  <a:srgbClr val="EE7E04"/>
                </a:solidFill>
              </a:rPr>
              <a:t>Ход игры</a:t>
            </a:r>
            <a:endParaRPr sz="3600" dirty="0">
              <a:solidFill>
                <a:srgbClr val="EE7E04"/>
              </a:solidFill>
            </a:endParaRPr>
          </a:p>
        </p:txBody>
      </p:sp>
      <p:sp>
        <p:nvSpPr>
          <p:cNvPr id="28" name="Google Shape;100;p2"/>
          <p:cNvSpPr txBox="1"/>
          <p:nvPr/>
        </p:nvSpPr>
        <p:spPr>
          <a:xfrm>
            <a:off x="176464" y="1935971"/>
            <a:ext cx="338951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SzPts val="4800"/>
            </a:pPr>
            <a:r>
              <a:rPr lang="ru-RU" sz="2400" dirty="0"/>
              <a:t>Вопросы на логику, чувство юмора </a:t>
            </a:r>
            <a:br>
              <a:rPr lang="ru-RU" sz="2400" dirty="0"/>
            </a:br>
            <a:r>
              <a:rPr lang="ru-RU" sz="2400" dirty="0"/>
              <a:t>и эрудицию! </a:t>
            </a:r>
            <a:endParaRPr sz="700" dirty="0"/>
          </a:p>
        </p:txBody>
      </p:sp>
      <p:sp>
        <p:nvSpPr>
          <p:cNvPr id="29" name="Google Shape;101;p2"/>
          <p:cNvSpPr/>
          <p:nvPr/>
        </p:nvSpPr>
        <p:spPr>
          <a:xfrm>
            <a:off x="3831586" y="2203872"/>
            <a:ext cx="645471" cy="645471"/>
          </a:xfrm>
          <a:prstGeom prst="ellipse">
            <a:avLst/>
          </a:prstGeom>
          <a:solidFill>
            <a:srgbClr val="E6215A"/>
          </a:solidFill>
          <a:ln>
            <a:noFill/>
          </a:ln>
          <a:effectLst>
            <a:outerShdw blurRad="2032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45713" tIns="22850" rIns="45713" bIns="22850" anchor="ctr" anchorCtr="0">
            <a:noAutofit/>
          </a:bodyPr>
          <a:lstStyle/>
          <a:p>
            <a:pPr algn="ctr">
              <a:buSzPts val="3600"/>
            </a:pPr>
            <a:endParaRPr sz="1800">
              <a:solidFill>
                <a:srgbClr val="FBFBF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102;p2"/>
          <p:cNvSpPr/>
          <p:nvPr/>
        </p:nvSpPr>
        <p:spPr>
          <a:xfrm>
            <a:off x="4001283" y="2399228"/>
            <a:ext cx="306076" cy="25475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>
              <a:buSzPts val="4800"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103;p2"/>
          <p:cNvSpPr txBox="1"/>
          <p:nvPr/>
        </p:nvSpPr>
        <p:spPr>
          <a:xfrm>
            <a:off x="8580959" y="2586453"/>
            <a:ext cx="3230292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SzPts val="4800"/>
            </a:pPr>
            <a:r>
              <a:rPr lang="ru-RU" sz="2400"/>
              <a:t>Ответы сдаются </a:t>
            </a:r>
            <a:br>
              <a:rPr lang="ru-RU" sz="2400"/>
            </a:br>
            <a:r>
              <a:rPr lang="ru-RU" sz="2400"/>
              <a:t>в конце раунда</a:t>
            </a:r>
            <a:endParaRPr sz="700"/>
          </a:p>
        </p:txBody>
      </p:sp>
      <p:sp>
        <p:nvSpPr>
          <p:cNvPr id="32" name="Google Shape;104;p2"/>
          <p:cNvSpPr/>
          <p:nvPr/>
        </p:nvSpPr>
        <p:spPr>
          <a:xfrm>
            <a:off x="7724893" y="2641094"/>
            <a:ext cx="645471" cy="645471"/>
          </a:xfrm>
          <a:prstGeom prst="ellipse">
            <a:avLst/>
          </a:prstGeom>
          <a:solidFill>
            <a:srgbClr val="66C8FF"/>
          </a:solidFill>
          <a:ln>
            <a:noFill/>
          </a:ln>
          <a:effectLst>
            <a:outerShdw blurRad="2032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45713" tIns="22850" rIns="45713" bIns="22850" anchor="ctr" anchorCtr="0">
            <a:noAutofit/>
          </a:bodyPr>
          <a:lstStyle/>
          <a:p>
            <a:pPr algn="ctr">
              <a:buSzPts val="3600"/>
            </a:pPr>
            <a:endParaRPr sz="1800">
              <a:solidFill>
                <a:srgbClr val="FBFBF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05;p2"/>
          <p:cNvSpPr txBox="1"/>
          <p:nvPr/>
        </p:nvSpPr>
        <p:spPr>
          <a:xfrm>
            <a:off x="620043" y="3248847"/>
            <a:ext cx="2948354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SzPts val="4800"/>
            </a:pPr>
            <a:r>
              <a:rPr lang="ru-RU" sz="2400" dirty="0"/>
              <a:t>4 раунда </a:t>
            </a:r>
            <a:endParaRPr sz="2400" dirty="0"/>
          </a:p>
          <a:p>
            <a:pPr algn="r">
              <a:buSzPts val="4800"/>
            </a:pPr>
            <a:r>
              <a:rPr lang="ru-RU" sz="2400" dirty="0"/>
              <a:t>по 5 вопросов</a:t>
            </a:r>
            <a:endParaRPr sz="700" dirty="0"/>
          </a:p>
        </p:txBody>
      </p:sp>
      <p:sp>
        <p:nvSpPr>
          <p:cNvPr id="34" name="Google Shape;106;p2"/>
          <p:cNvSpPr/>
          <p:nvPr/>
        </p:nvSpPr>
        <p:spPr>
          <a:xfrm>
            <a:off x="3831586" y="3291138"/>
            <a:ext cx="645471" cy="645471"/>
          </a:xfrm>
          <a:prstGeom prst="ellipse">
            <a:avLst/>
          </a:prstGeom>
          <a:solidFill>
            <a:srgbClr val="EE7D00"/>
          </a:solidFill>
          <a:ln>
            <a:noFill/>
          </a:ln>
          <a:effectLst>
            <a:outerShdw blurRad="2032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45713" tIns="22850" rIns="45713" bIns="22850" anchor="ctr" anchorCtr="0">
            <a:noAutofit/>
          </a:bodyPr>
          <a:lstStyle/>
          <a:p>
            <a:pPr algn="ctr">
              <a:buSzPts val="3600"/>
            </a:pPr>
            <a:endParaRPr sz="1800">
              <a:solidFill>
                <a:srgbClr val="FBFBF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107;p2"/>
          <p:cNvSpPr txBox="1"/>
          <p:nvPr/>
        </p:nvSpPr>
        <p:spPr>
          <a:xfrm>
            <a:off x="1475874" y="4331807"/>
            <a:ext cx="209010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>
              <a:buSzPts val="4800"/>
            </a:pPr>
            <a:r>
              <a:rPr lang="ru-RU" sz="2400" b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30–60 секунд на 1 вопрос</a:t>
            </a:r>
            <a:endParaRPr lang="ru-RU" sz="2400" dirty="0"/>
          </a:p>
        </p:txBody>
      </p:sp>
      <p:sp>
        <p:nvSpPr>
          <p:cNvPr id="36" name="Google Shape;108;p2"/>
          <p:cNvSpPr/>
          <p:nvPr/>
        </p:nvSpPr>
        <p:spPr>
          <a:xfrm>
            <a:off x="3830711" y="4378404"/>
            <a:ext cx="645471" cy="645471"/>
          </a:xfrm>
          <a:prstGeom prst="ellipse">
            <a:avLst/>
          </a:prstGeom>
          <a:solidFill>
            <a:srgbClr val="009656"/>
          </a:solidFill>
          <a:ln>
            <a:noFill/>
          </a:ln>
          <a:effectLst>
            <a:outerShdw blurRad="2032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45713" tIns="22850" rIns="45713" bIns="22850" anchor="ctr" anchorCtr="0">
            <a:noAutofit/>
          </a:bodyPr>
          <a:lstStyle/>
          <a:p>
            <a:pPr algn="ctr">
              <a:buSzPts val="3600"/>
            </a:pPr>
            <a:endParaRPr sz="1800">
              <a:solidFill>
                <a:srgbClr val="FBFBF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109;p2"/>
          <p:cNvSpPr txBox="1"/>
          <p:nvPr/>
        </p:nvSpPr>
        <p:spPr>
          <a:xfrm>
            <a:off x="8604768" y="3742110"/>
            <a:ext cx="3206483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buSzPts val="4800"/>
            </a:pPr>
            <a:r>
              <a:rPr lang="ru-RU" sz="2400"/>
              <a:t>Пользоваться любыми гаджетами запрещено!</a:t>
            </a:r>
            <a:endParaRPr sz="700"/>
          </a:p>
        </p:txBody>
      </p:sp>
      <p:sp>
        <p:nvSpPr>
          <p:cNvPr id="38" name="Google Shape;110;p2"/>
          <p:cNvSpPr/>
          <p:nvPr/>
        </p:nvSpPr>
        <p:spPr>
          <a:xfrm>
            <a:off x="7748702" y="3785713"/>
            <a:ext cx="645471" cy="645471"/>
          </a:xfrm>
          <a:prstGeom prst="ellipse">
            <a:avLst/>
          </a:prstGeom>
          <a:solidFill>
            <a:srgbClr val="31B7BB"/>
          </a:solidFill>
          <a:ln>
            <a:noFill/>
          </a:ln>
          <a:effectLst>
            <a:outerShdw blurRad="2032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45713" tIns="22850" rIns="45713" bIns="22850" anchor="ctr" anchorCtr="0">
            <a:noAutofit/>
          </a:bodyPr>
          <a:lstStyle/>
          <a:p>
            <a:pPr algn="ctr">
              <a:buSzPts val="3600"/>
            </a:pPr>
            <a:endParaRPr sz="1800">
              <a:solidFill>
                <a:srgbClr val="FBFBF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112;p2"/>
          <p:cNvSpPr/>
          <p:nvPr/>
        </p:nvSpPr>
        <p:spPr>
          <a:xfrm>
            <a:off x="4055680" y="3479647"/>
            <a:ext cx="269965" cy="25016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343" y="17829"/>
                </a:moveTo>
                <a:cubicBezTo>
                  <a:pt x="17731" y="17829"/>
                  <a:pt x="17409" y="16457"/>
                  <a:pt x="15797" y="16457"/>
                </a:cubicBezTo>
                <a:cubicBezTo>
                  <a:pt x="14830" y="16457"/>
                  <a:pt x="14507" y="17143"/>
                  <a:pt x="14507" y="18171"/>
                </a:cubicBezTo>
                <a:cubicBezTo>
                  <a:pt x="14507" y="19200"/>
                  <a:pt x="14830" y="20229"/>
                  <a:pt x="14830" y="21257"/>
                </a:cubicBezTo>
                <a:cubicBezTo>
                  <a:pt x="14830" y="21257"/>
                  <a:pt x="14830" y="21257"/>
                  <a:pt x="14830" y="21257"/>
                </a:cubicBezTo>
                <a:cubicBezTo>
                  <a:pt x="14830" y="21257"/>
                  <a:pt x="14507" y="21257"/>
                  <a:pt x="14507" y="21257"/>
                </a:cubicBezTo>
                <a:cubicBezTo>
                  <a:pt x="13218" y="21257"/>
                  <a:pt x="11606" y="21600"/>
                  <a:pt x="10316" y="21600"/>
                </a:cubicBezTo>
                <a:cubicBezTo>
                  <a:pt x="9349" y="21600"/>
                  <a:pt x="8382" y="21257"/>
                  <a:pt x="8382" y="20229"/>
                </a:cubicBezTo>
                <a:cubicBezTo>
                  <a:pt x="8382" y="18514"/>
                  <a:pt x="9994" y="18171"/>
                  <a:pt x="9994" y="16457"/>
                </a:cubicBezTo>
                <a:cubicBezTo>
                  <a:pt x="9994" y="15086"/>
                  <a:pt x="8704" y="14057"/>
                  <a:pt x="7415" y="14057"/>
                </a:cubicBezTo>
                <a:cubicBezTo>
                  <a:pt x="6125" y="14057"/>
                  <a:pt x="4836" y="15086"/>
                  <a:pt x="4836" y="16457"/>
                </a:cubicBezTo>
                <a:cubicBezTo>
                  <a:pt x="4836" y="18171"/>
                  <a:pt x="6125" y="19200"/>
                  <a:pt x="6125" y="19886"/>
                </a:cubicBezTo>
                <a:cubicBezTo>
                  <a:pt x="6125" y="20571"/>
                  <a:pt x="5803" y="20914"/>
                  <a:pt x="5481" y="21257"/>
                </a:cubicBezTo>
                <a:cubicBezTo>
                  <a:pt x="5158" y="21600"/>
                  <a:pt x="4513" y="21600"/>
                  <a:pt x="4191" y="21600"/>
                </a:cubicBezTo>
                <a:cubicBezTo>
                  <a:pt x="2901" y="21600"/>
                  <a:pt x="1934" y="21600"/>
                  <a:pt x="967" y="21257"/>
                </a:cubicBezTo>
                <a:cubicBezTo>
                  <a:pt x="645" y="21257"/>
                  <a:pt x="322" y="21257"/>
                  <a:pt x="0" y="21257"/>
                </a:cubicBezTo>
                <a:cubicBezTo>
                  <a:pt x="0" y="21257"/>
                  <a:pt x="0" y="21257"/>
                  <a:pt x="0" y="21257"/>
                </a:cubicBezTo>
                <a:cubicBezTo>
                  <a:pt x="0" y="21257"/>
                  <a:pt x="0" y="21257"/>
                  <a:pt x="0" y="21257"/>
                </a:cubicBezTo>
                <a:cubicBezTo>
                  <a:pt x="0" y="7200"/>
                  <a:pt x="0" y="7200"/>
                  <a:pt x="0" y="7200"/>
                </a:cubicBezTo>
                <a:cubicBezTo>
                  <a:pt x="0" y="7200"/>
                  <a:pt x="645" y="7200"/>
                  <a:pt x="967" y="7200"/>
                </a:cubicBezTo>
                <a:cubicBezTo>
                  <a:pt x="1934" y="7543"/>
                  <a:pt x="2901" y="7543"/>
                  <a:pt x="4191" y="7543"/>
                </a:cubicBezTo>
                <a:cubicBezTo>
                  <a:pt x="4513" y="7543"/>
                  <a:pt x="5158" y="7543"/>
                  <a:pt x="5481" y="7200"/>
                </a:cubicBezTo>
                <a:cubicBezTo>
                  <a:pt x="5803" y="6857"/>
                  <a:pt x="6125" y="6514"/>
                  <a:pt x="6125" y="5829"/>
                </a:cubicBezTo>
                <a:cubicBezTo>
                  <a:pt x="6125" y="5143"/>
                  <a:pt x="4836" y="4114"/>
                  <a:pt x="4836" y="2400"/>
                </a:cubicBezTo>
                <a:cubicBezTo>
                  <a:pt x="4836" y="1029"/>
                  <a:pt x="6125" y="0"/>
                  <a:pt x="7415" y="0"/>
                </a:cubicBezTo>
                <a:cubicBezTo>
                  <a:pt x="8704" y="0"/>
                  <a:pt x="9994" y="1029"/>
                  <a:pt x="9994" y="2400"/>
                </a:cubicBezTo>
                <a:cubicBezTo>
                  <a:pt x="9994" y="4114"/>
                  <a:pt x="8382" y="4457"/>
                  <a:pt x="8382" y="6171"/>
                </a:cubicBezTo>
                <a:cubicBezTo>
                  <a:pt x="8382" y="7200"/>
                  <a:pt x="9349" y="7543"/>
                  <a:pt x="10316" y="7543"/>
                </a:cubicBezTo>
                <a:cubicBezTo>
                  <a:pt x="11928" y="7543"/>
                  <a:pt x="13218" y="7200"/>
                  <a:pt x="14830" y="7200"/>
                </a:cubicBezTo>
                <a:cubicBezTo>
                  <a:pt x="14830" y="7200"/>
                  <a:pt x="14830" y="7200"/>
                  <a:pt x="14830" y="7200"/>
                </a:cubicBezTo>
                <a:cubicBezTo>
                  <a:pt x="14830" y="7200"/>
                  <a:pt x="14830" y="7886"/>
                  <a:pt x="14830" y="8229"/>
                </a:cubicBezTo>
                <a:cubicBezTo>
                  <a:pt x="14507" y="9257"/>
                  <a:pt x="14507" y="10286"/>
                  <a:pt x="14507" y="11657"/>
                </a:cubicBezTo>
                <a:cubicBezTo>
                  <a:pt x="14507" y="12000"/>
                  <a:pt x="14507" y="12686"/>
                  <a:pt x="14830" y="13029"/>
                </a:cubicBezTo>
                <a:cubicBezTo>
                  <a:pt x="15152" y="13371"/>
                  <a:pt x="15475" y="13714"/>
                  <a:pt x="16119" y="13714"/>
                </a:cubicBezTo>
                <a:cubicBezTo>
                  <a:pt x="16764" y="13714"/>
                  <a:pt x="17731" y="12343"/>
                  <a:pt x="19343" y="12343"/>
                </a:cubicBezTo>
                <a:cubicBezTo>
                  <a:pt x="20633" y="12343"/>
                  <a:pt x="21600" y="13714"/>
                  <a:pt x="21600" y="15086"/>
                </a:cubicBezTo>
                <a:cubicBezTo>
                  <a:pt x="21600" y="16800"/>
                  <a:pt x="20633" y="17829"/>
                  <a:pt x="19343" y="1782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9599"/>
            </a:pPr>
            <a:endParaRPr sz="4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113;p2"/>
          <p:cNvSpPr/>
          <p:nvPr/>
        </p:nvSpPr>
        <p:spPr>
          <a:xfrm>
            <a:off x="4018464" y="4576056"/>
            <a:ext cx="269965" cy="25016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136" y="18562"/>
                </a:moveTo>
                <a:cubicBezTo>
                  <a:pt x="14278" y="18562"/>
                  <a:pt x="14278" y="18562"/>
                  <a:pt x="14278" y="18562"/>
                </a:cubicBezTo>
                <a:cubicBezTo>
                  <a:pt x="14278" y="20250"/>
                  <a:pt x="12814" y="21600"/>
                  <a:pt x="10983" y="21600"/>
                </a:cubicBezTo>
                <a:cubicBezTo>
                  <a:pt x="9153" y="21600"/>
                  <a:pt x="7688" y="20250"/>
                  <a:pt x="7688" y="18562"/>
                </a:cubicBezTo>
                <a:cubicBezTo>
                  <a:pt x="1831" y="18562"/>
                  <a:pt x="1831" y="18562"/>
                  <a:pt x="1831" y="18562"/>
                </a:cubicBezTo>
                <a:cubicBezTo>
                  <a:pt x="732" y="18562"/>
                  <a:pt x="0" y="17887"/>
                  <a:pt x="0" y="16875"/>
                </a:cubicBezTo>
                <a:cubicBezTo>
                  <a:pt x="1831" y="15525"/>
                  <a:pt x="4027" y="12825"/>
                  <a:pt x="4027" y="6750"/>
                </a:cubicBezTo>
                <a:cubicBezTo>
                  <a:pt x="4027" y="4388"/>
                  <a:pt x="6224" y="2025"/>
                  <a:pt x="9885" y="1688"/>
                </a:cubicBezTo>
                <a:cubicBezTo>
                  <a:pt x="9519" y="1350"/>
                  <a:pt x="9519" y="1350"/>
                  <a:pt x="9519" y="1013"/>
                </a:cubicBezTo>
                <a:cubicBezTo>
                  <a:pt x="9519" y="338"/>
                  <a:pt x="10251" y="0"/>
                  <a:pt x="10983" y="0"/>
                </a:cubicBezTo>
                <a:cubicBezTo>
                  <a:pt x="11715" y="0"/>
                  <a:pt x="12081" y="338"/>
                  <a:pt x="12081" y="1013"/>
                </a:cubicBezTo>
                <a:cubicBezTo>
                  <a:pt x="12081" y="1350"/>
                  <a:pt x="12081" y="1350"/>
                  <a:pt x="12081" y="1688"/>
                </a:cubicBezTo>
                <a:cubicBezTo>
                  <a:pt x="15376" y="2025"/>
                  <a:pt x="17573" y="4388"/>
                  <a:pt x="17573" y="6750"/>
                </a:cubicBezTo>
                <a:cubicBezTo>
                  <a:pt x="17573" y="12825"/>
                  <a:pt x="19769" y="15525"/>
                  <a:pt x="21600" y="16875"/>
                </a:cubicBezTo>
                <a:cubicBezTo>
                  <a:pt x="21600" y="17887"/>
                  <a:pt x="20868" y="18562"/>
                  <a:pt x="20136" y="18562"/>
                </a:cubicBezTo>
                <a:close/>
                <a:moveTo>
                  <a:pt x="10983" y="20250"/>
                </a:moveTo>
                <a:cubicBezTo>
                  <a:pt x="9885" y="20250"/>
                  <a:pt x="9153" y="19237"/>
                  <a:pt x="9153" y="18562"/>
                </a:cubicBezTo>
                <a:cubicBezTo>
                  <a:pt x="9153" y="18225"/>
                  <a:pt x="8786" y="18225"/>
                  <a:pt x="8786" y="18225"/>
                </a:cubicBezTo>
                <a:cubicBezTo>
                  <a:pt x="8786" y="18225"/>
                  <a:pt x="8420" y="18225"/>
                  <a:pt x="8420" y="18562"/>
                </a:cubicBezTo>
                <a:cubicBezTo>
                  <a:pt x="8420" y="19575"/>
                  <a:pt x="9519" y="20587"/>
                  <a:pt x="10983" y="20587"/>
                </a:cubicBezTo>
                <a:cubicBezTo>
                  <a:pt x="10983" y="20587"/>
                  <a:pt x="10983" y="20587"/>
                  <a:pt x="10983" y="20250"/>
                </a:cubicBezTo>
                <a:cubicBezTo>
                  <a:pt x="10983" y="20250"/>
                  <a:pt x="10983" y="20250"/>
                  <a:pt x="10983" y="2025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9599"/>
            </a:pPr>
            <a:endParaRPr sz="4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114;p2"/>
          <p:cNvSpPr/>
          <p:nvPr/>
        </p:nvSpPr>
        <p:spPr>
          <a:xfrm>
            <a:off x="7935969" y="2864014"/>
            <a:ext cx="252767" cy="199630"/>
          </a:xfrm>
          <a:custGeom>
            <a:avLst/>
            <a:gdLst/>
            <a:ahLst/>
            <a:cxnLst/>
            <a:rect l="l" t="t" r="r" b="b"/>
            <a:pathLst>
              <a:path w="21431" h="21388" extrusionOk="0">
                <a:moveTo>
                  <a:pt x="16875" y="17153"/>
                </a:moveTo>
                <a:cubicBezTo>
                  <a:pt x="16875" y="19270"/>
                  <a:pt x="15187" y="21388"/>
                  <a:pt x="13500" y="21388"/>
                </a:cubicBezTo>
                <a:cubicBezTo>
                  <a:pt x="3375" y="21388"/>
                  <a:pt x="3375" y="21388"/>
                  <a:pt x="3375" y="21388"/>
                </a:cubicBezTo>
                <a:cubicBezTo>
                  <a:pt x="1350" y="21388"/>
                  <a:pt x="0" y="19270"/>
                  <a:pt x="0" y="17153"/>
                </a:cubicBezTo>
                <a:cubicBezTo>
                  <a:pt x="0" y="4447"/>
                  <a:pt x="0" y="4447"/>
                  <a:pt x="0" y="4447"/>
                </a:cubicBezTo>
                <a:cubicBezTo>
                  <a:pt x="0" y="1906"/>
                  <a:pt x="1350" y="212"/>
                  <a:pt x="3375" y="212"/>
                </a:cubicBezTo>
                <a:cubicBezTo>
                  <a:pt x="13500" y="212"/>
                  <a:pt x="13500" y="212"/>
                  <a:pt x="13500" y="212"/>
                </a:cubicBezTo>
                <a:cubicBezTo>
                  <a:pt x="13837" y="212"/>
                  <a:pt x="14512" y="212"/>
                  <a:pt x="14850" y="212"/>
                </a:cubicBezTo>
                <a:cubicBezTo>
                  <a:pt x="14850" y="635"/>
                  <a:pt x="14850" y="635"/>
                  <a:pt x="15187" y="635"/>
                </a:cubicBezTo>
                <a:cubicBezTo>
                  <a:pt x="15187" y="1059"/>
                  <a:pt x="15187" y="1059"/>
                  <a:pt x="14850" y="1059"/>
                </a:cubicBezTo>
                <a:cubicBezTo>
                  <a:pt x="14512" y="1906"/>
                  <a:pt x="14512" y="1906"/>
                  <a:pt x="14512" y="1906"/>
                </a:cubicBezTo>
                <a:cubicBezTo>
                  <a:pt x="14175" y="1906"/>
                  <a:pt x="14175" y="1906"/>
                  <a:pt x="13837" y="1906"/>
                </a:cubicBezTo>
                <a:cubicBezTo>
                  <a:pt x="13837" y="1906"/>
                  <a:pt x="13500" y="1906"/>
                  <a:pt x="13500" y="1906"/>
                </a:cubicBezTo>
                <a:cubicBezTo>
                  <a:pt x="3375" y="1906"/>
                  <a:pt x="3375" y="1906"/>
                  <a:pt x="3375" y="1906"/>
                </a:cubicBezTo>
                <a:cubicBezTo>
                  <a:pt x="2363" y="1906"/>
                  <a:pt x="1350" y="3176"/>
                  <a:pt x="1350" y="4447"/>
                </a:cubicBezTo>
                <a:cubicBezTo>
                  <a:pt x="1350" y="17153"/>
                  <a:pt x="1350" y="17153"/>
                  <a:pt x="1350" y="17153"/>
                </a:cubicBezTo>
                <a:cubicBezTo>
                  <a:pt x="1350" y="18423"/>
                  <a:pt x="2363" y="19270"/>
                  <a:pt x="3375" y="19270"/>
                </a:cubicBezTo>
                <a:cubicBezTo>
                  <a:pt x="13500" y="19270"/>
                  <a:pt x="13500" y="19270"/>
                  <a:pt x="13500" y="19270"/>
                </a:cubicBezTo>
                <a:cubicBezTo>
                  <a:pt x="14512" y="19270"/>
                  <a:pt x="15187" y="18423"/>
                  <a:pt x="15187" y="17153"/>
                </a:cubicBezTo>
                <a:cubicBezTo>
                  <a:pt x="15187" y="15035"/>
                  <a:pt x="15187" y="15035"/>
                  <a:pt x="15187" y="15035"/>
                </a:cubicBezTo>
                <a:cubicBezTo>
                  <a:pt x="15187" y="15035"/>
                  <a:pt x="15525" y="14612"/>
                  <a:pt x="15525" y="14612"/>
                </a:cubicBezTo>
                <a:cubicBezTo>
                  <a:pt x="16200" y="13764"/>
                  <a:pt x="16200" y="13764"/>
                  <a:pt x="16200" y="13764"/>
                </a:cubicBezTo>
                <a:cubicBezTo>
                  <a:pt x="16200" y="13764"/>
                  <a:pt x="16537" y="13764"/>
                  <a:pt x="16537" y="13764"/>
                </a:cubicBezTo>
                <a:cubicBezTo>
                  <a:pt x="16875" y="13764"/>
                  <a:pt x="16875" y="13764"/>
                  <a:pt x="16875" y="14188"/>
                </a:cubicBezTo>
                <a:lnTo>
                  <a:pt x="16875" y="17153"/>
                </a:lnTo>
                <a:close/>
                <a:moveTo>
                  <a:pt x="19237" y="7412"/>
                </a:moveTo>
                <a:cubicBezTo>
                  <a:pt x="11137" y="17576"/>
                  <a:pt x="11137" y="17576"/>
                  <a:pt x="11137" y="17576"/>
                </a:cubicBezTo>
                <a:cubicBezTo>
                  <a:pt x="7763" y="17576"/>
                  <a:pt x="7763" y="17576"/>
                  <a:pt x="7763" y="17576"/>
                </a:cubicBezTo>
                <a:cubicBezTo>
                  <a:pt x="7763" y="12917"/>
                  <a:pt x="7763" y="12917"/>
                  <a:pt x="7763" y="12917"/>
                </a:cubicBezTo>
                <a:cubicBezTo>
                  <a:pt x="15862" y="2753"/>
                  <a:pt x="15862" y="2753"/>
                  <a:pt x="15862" y="2753"/>
                </a:cubicBezTo>
                <a:lnTo>
                  <a:pt x="19237" y="7412"/>
                </a:lnTo>
                <a:close/>
                <a:moveTo>
                  <a:pt x="12150" y="14188"/>
                </a:moveTo>
                <a:cubicBezTo>
                  <a:pt x="10125" y="12070"/>
                  <a:pt x="10125" y="12070"/>
                  <a:pt x="10125" y="12070"/>
                </a:cubicBezTo>
                <a:cubicBezTo>
                  <a:pt x="8775" y="13764"/>
                  <a:pt x="8775" y="13764"/>
                  <a:pt x="8775" y="13764"/>
                </a:cubicBezTo>
                <a:cubicBezTo>
                  <a:pt x="8775" y="14612"/>
                  <a:pt x="8775" y="14612"/>
                  <a:pt x="8775" y="14612"/>
                </a:cubicBezTo>
                <a:cubicBezTo>
                  <a:pt x="9788" y="14612"/>
                  <a:pt x="9788" y="14612"/>
                  <a:pt x="9788" y="14612"/>
                </a:cubicBezTo>
                <a:cubicBezTo>
                  <a:pt x="9788" y="15882"/>
                  <a:pt x="9788" y="15882"/>
                  <a:pt x="9788" y="15882"/>
                </a:cubicBezTo>
                <a:cubicBezTo>
                  <a:pt x="10463" y="15882"/>
                  <a:pt x="10463" y="15882"/>
                  <a:pt x="10463" y="15882"/>
                </a:cubicBezTo>
                <a:lnTo>
                  <a:pt x="12150" y="14188"/>
                </a:lnTo>
                <a:close/>
                <a:moveTo>
                  <a:pt x="15525" y="5294"/>
                </a:moveTo>
                <a:cubicBezTo>
                  <a:pt x="11475" y="10376"/>
                  <a:pt x="11475" y="10376"/>
                  <a:pt x="11475" y="10376"/>
                </a:cubicBezTo>
                <a:cubicBezTo>
                  <a:pt x="11137" y="10376"/>
                  <a:pt x="11137" y="10800"/>
                  <a:pt x="11137" y="10800"/>
                </a:cubicBezTo>
                <a:cubicBezTo>
                  <a:pt x="11475" y="11223"/>
                  <a:pt x="11475" y="11223"/>
                  <a:pt x="11812" y="10800"/>
                </a:cubicBezTo>
                <a:cubicBezTo>
                  <a:pt x="15862" y="5717"/>
                  <a:pt x="15862" y="5717"/>
                  <a:pt x="15862" y="5717"/>
                </a:cubicBezTo>
                <a:cubicBezTo>
                  <a:pt x="15862" y="5294"/>
                  <a:pt x="15862" y="5294"/>
                  <a:pt x="15862" y="5294"/>
                </a:cubicBezTo>
                <a:cubicBezTo>
                  <a:pt x="15862" y="4870"/>
                  <a:pt x="15525" y="4870"/>
                  <a:pt x="15525" y="5294"/>
                </a:cubicBezTo>
                <a:close/>
                <a:moveTo>
                  <a:pt x="19912" y="6141"/>
                </a:moveTo>
                <a:cubicBezTo>
                  <a:pt x="16537" y="1906"/>
                  <a:pt x="16537" y="1906"/>
                  <a:pt x="16537" y="1906"/>
                </a:cubicBezTo>
                <a:cubicBezTo>
                  <a:pt x="17550" y="635"/>
                  <a:pt x="17550" y="635"/>
                  <a:pt x="17550" y="635"/>
                </a:cubicBezTo>
                <a:cubicBezTo>
                  <a:pt x="17887" y="-212"/>
                  <a:pt x="18900" y="-212"/>
                  <a:pt x="19237" y="635"/>
                </a:cubicBezTo>
                <a:cubicBezTo>
                  <a:pt x="20925" y="2753"/>
                  <a:pt x="20925" y="2753"/>
                  <a:pt x="20925" y="2753"/>
                </a:cubicBezTo>
                <a:cubicBezTo>
                  <a:pt x="21600" y="3600"/>
                  <a:pt x="21600" y="4447"/>
                  <a:pt x="20925" y="4870"/>
                </a:cubicBezTo>
                <a:lnTo>
                  <a:pt x="19912" y="614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>
              <a:buSzPts val="4800"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115;p2"/>
          <p:cNvSpPr/>
          <p:nvPr/>
        </p:nvSpPr>
        <p:spPr>
          <a:xfrm>
            <a:off x="7962823" y="4009511"/>
            <a:ext cx="225913" cy="228241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20" y="18240"/>
                </a:moveTo>
                <a:cubicBezTo>
                  <a:pt x="18720" y="21120"/>
                  <a:pt x="18720" y="21120"/>
                  <a:pt x="18720" y="21120"/>
                </a:cubicBezTo>
                <a:cubicBezTo>
                  <a:pt x="18240" y="21120"/>
                  <a:pt x="17760" y="21600"/>
                  <a:pt x="17280" y="21600"/>
                </a:cubicBezTo>
                <a:cubicBezTo>
                  <a:pt x="16800" y="21600"/>
                  <a:pt x="16320" y="21120"/>
                  <a:pt x="16320" y="21120"/>
                </a:cubicBezTo>
                <a:cubicBezTo>
                  <a:pt x="10560" y="15360"/>
                  <a:pt x="10560" y="15360"/>
                  <a:pt x="10560" y="15360"/>
                </a:cubicBezTo>
                <a:cubicBezTo>
                  <a:pt x="5280" y="21120"/>
                  <a:pt x="5280" y="21120"/>
                  <a:pt x="5280" y="21120"/>
                </a:cubicBezTo>
                <a:cubicBezTo>
                  <a:pt x="5280" y="21120"/>
                  <a:pt x="4800" y="21600"/>
                  <a:pt x="4320" y="21600"/>
                </a:cubicBezTo>
                <a:cubicBezTo>
                  <a:pt x="3840" y="21600"/>
                  <a:pt x="3360" y="21120"/>
                  <a:pt x="2880" y="21120"/>
                </a:cubicBezTo>
                <a:cubicBezTo>
                  <a:pt x="480" y="18240"/>
                  <a:pt x="480" y="18240"/>
                  <a:pt x="480" y="18240"/>
                </a:cubicBezTo>
                <a:cubicBezTo>
                  <a:pt x="0" y="18240"/>
                  <a:pt x="0" y="17760"/>
                  <a:pt x="0" y="17280"/>
                </a:cubicBezTo>
                <a:cubicBezTo>
                  <a:pt x="0" y="16800"/>
                  <a:pt x="0" y="16320"/>
                  <a:pt x="480" y="15840"/>
                </a:cubicBezTo>
                <a:cubicBezTo>
                  <a:pt x="5760" y="10560"/>
                  <a:pt x="5760" y="10560"/>
                  <a:pt x="5760" y="10560"/>
                </a:cubicBezTo>
                <a:cubicBezTo>
                  <a:pt x="480" y="5280"/>
                  <a:pt x="480" y="5280"/>
                  <a:pt x="480" y="5280"/>
                </a:cubicBezTo>
                <a:cubicBezTo>
                  <a:pt x="0" y="4800"/>
                  <a:pt x="0" y="4320"/>
                  <a:pt x="0" y="3840"/>
                </a:cubicBezTo>
                <a:cubicBezTo>
                  <a:pt x="0" y="3360"/>
                  <a:pt x="0" y="2880"/>
                  <a:pt x="480" y="2880"/>
                </a:cubicBezTo>
                <a:cubicBezTo>
                  <a:pt x="2880" y="480"/>
                  <a:pt x="2880" y="480"/>
                  <a:pt x="2880" y="480"/>
                </a:cubicBezTo>
                <a:cubicBezTo>
                  <a:pt x="3360" y="0"/>
                  <a:pt x="3840" y="0"/>
                  <a:pt x="4320" y="0"/>
                </a:cubicBezTo>
                <a:cubicBezTo>
                  <a:pt x="4800" y="0"/>
                  <a:pt x="5280" y="0"/>
                  <a:pt x="5280" y="480"/>
                </a:cubicBezTo>
                <a:cubicBezTo>
                  <a:pt x="10560" y="5760"/>
                  <a:pt x="10560" y="5760"/>
                  <a:pt x="10560" y="5760"/>
                </a:cubicBezTo>
                <a:cubicBezTo>
                  <a:pt x="16320" y="480"/>
                  <a:pt x="16320" y="480"/>
                  <a:pt x="16320" y="480"/>
                </a:cubicBezTo>
                <a:cubicBezTo>
                  <a:pt x="16320" y="0"/>
                  <a:pt x="16800" y="0"/>
                  <a:pt x="17280" y="0"/>
                </a:cubicBezTo>
                <a:cubicBezTo>
                  <a:pt x="17760" y="0"/>
                  <a:pt x="18240" y="0"/>
                  <a:pt x="18720" y="480"/>
                </a:cubicBezTo>
                <a:cubicBezTo>
                  <a:pt x="21120" y="2880"/>
                  <a:pt x="21120" y="2880"/>
                  <a:pt x="21120" y="2880"/>
                </a:cubicBezTo>
                <a:cubicBezTo>
                  <a:pt x="21600" y="2880"/>
                  <a:pt x="21600" y="3360"/>
                  <a:pt x="21600" y="3840"/>
                </a:cubicBezTo>
                <a:cubicBezTo>
                  <a:pt x="21600" y="4320"/>
                  <a:pt x="21600" y="4800"/>
                  <a:pt x="21120" y="5280"/>
                </a:cubicBezTo>
                <a:cubicBezTo>
                  <a:pt x="15840" y="10560"/>
                  <a:pt x="15840" y="10560"/>
                  <a:pt x="15840" y="10560"/>
                </a:cubicBezTo>
                <a:cubicBezTo>
                  <a:pt x="21120" y="15840"/>
                  <a:pt x="21120" y="15840"/>
                  <a:pt x="21120" y="15840"/>
                </a:cubicBezTo>
                <a:cubicBezTo>
                  <a:pt x="21600" y="16320"/>
                  <a:pt x="21600" y="16800"/>
                  <a:pt x="21600" y="17280"/>
                </a:cubicBezTo>
                <a:cubicBezTo>
                  <a:pt x="21600" y="17760"/>
                  <a:pt x="21600" y="18240"/>
                  <a:pt x="21120" y="1824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13" tIns="45713" rIns="45713" bIns="45713" anchor="t" anchorCtr="0">
            <a:noAutofit/>
          </a:bodyPr>
          <a:lstStyle/>
          <a:p>
            <a:pPr>
              <a:buSzPts val="4800"/>
            </a:pP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3" name="Google Shape;116;p2"/>
          <p:cNvGrpSpPr/>
          <p:nvPr/>
        </p:nvGrpSpPr>
        <p:grpSpPr>
          <a:xfrm>
            <a:off x="4851633" y="2163058"/>
            <a:ext cx="2492053" cy="2802465"/>
            <a:chOff x="10523591" y="4979989"/>
            <a:chExt cx="3339992" cy="3756024"/>
          </a:xfrm>
        </p:grpSpPr>
        <p:sp>
          <p:nvSpPr>
            <p:cNvPr id="44" name="Google Shape;117;p2"/>
            <p:cNvSpPr/>
            <p:nvPr/>
          </p:nvSpPr>
          <p:spPr>
            <a:xfrm rot="5400000">
              <a:off x="11156452" y="4787840"/>
              <a:ext cx="1499589" cy="1883886"/>
            </a:xfrm>
            <a:custGeom>
              <a:avLst/>
              <a:gdLst/>
              <a:ahLst/>
              <a:cxnLst/>
              <a:rect l="l" t="t" r="r" b="b"/>
              <a:pathLst>
                <a:path w="539" h="677" extrusionOk="0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rgbClr val="E6215A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pPr>
                <a:buClr>
                  <a:schemeClr val="dk1"/>
                </a:buClr>
                <a:buSzPts val="1600"/>
              </a:pPr>
              <a:endParaRPr sz="800">
                <a:solidFill>
                  <a:srgbClr val="17171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5" name="Google Shape;118;p2"/>
            <p:cNvSpPr/>
            <p:nvPr/>
          </p:nvSpPr>
          <p:spPr>
            <a:xfrm rot="5400000">
              <a:off x="12222380" y="5595219"/>
              <a:ext cx="2053120" cy="1229286"/>
            </a:xfrm>
            <a:custGeom>
              <a:avLst/>
              <a:gdLst/>
              <a:ahLst/>
              <a:cxnLst/>
              <a:rect l="l" t="t" r="r" b="b"/>
              <a:pathLst>
                <a:path w="738" h="442" extrusionOk="0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rgbClr val="66C8FF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pPr>
                <a:buClr>
                  <a:schemeClr val="dk1"/>
                </a:buClr>
                <a:buSzPts val="1600"/>
              </a:pPr>
              <a:endParaRPr sz="800">
                <a:solidFill>
                  <a:srgbClr val="17171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6" name="Google Shape;119;p2"/>
            <p:cNvSpPr/>
            <p:nvPr/>
          </p:nvSpPr>
          <p:spPr>
            <a:xfrm rot="5400000">
              <a:off x="10112263" y="6890907"/>
              <a:ext cx="2053120" cy="1230460"/>
            </a:xfrm>
            <a:custGeom>
              <a:avLst/>
              <a:gdLst/>
              <a:ahLst/>
              <a:cxnLst/>
              <a:rect l="l" t="t" r="r" b="b"/>
              <a:pathLst>
                <a:path w="738" h="442" extrusionOk="0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pPr>
                <a:buClr>
                  <a:schemeClr val="dk1"/>
                </a:buClr>
                <a:buSzPts val="1600"/>
              </a:pPr>
              <a:endParaRPr sz="800">
                <a:solidFill>
                  <a:srgbClr val="17171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7" name="Google Shape;120;p2"/>
            <p:cNvSpPr/>
            <p:nvPr/>
          </p:nvSpPr>
          <p:spPr>
            <a:xfrm rot="5400000">
              <a:off x="10482457" y="5602860"/>
              <a:ext cx="1752264" cy="1669996"/>
            </a:xfrm>
            <a:custGeom>
              <a:avLst/>
              <a:gdLst/>
              <a:ahLst/>
              <a:cxnLst/>
              <a:rect l="l" t="t" r="r" b="b"/>
              <a:pathLst>
                <a:path w="630" h="600" extrusionOk="0">
                  <a:moveTo>
                    <a:pt x="25" y="292"/>
                  </a:moveTo>
                  <a:cubicBezTo>
                    <a:pt x="1" y="338"/>
                    <a:pt x="0" y="394"/>
                    <a:pt x="28" y="442"/>
                  </a:cubicBezTo>
                  <a:cubicBezTo>
                    <a:pt x="79" y="531"/>
                    <a:pt x="79" y="531"/>
                    <a:pt x="79" y="531"/>
                  </a:cubicBezTo>
                  <a:cubicBezTo>
                    <a:pt x="101" y="569"/>
                    <a:pt x="155" y="600"/>
                    <a:pt x="199" y="600"/>
                  </a:cubicBezTo>
                  <a:cubicBezTo>
                    <a:pt x="630" y="600"/>
                    <a:pt x="630" y="600"/>
                    <a:pt x="630" y="600"/>
                  </a:cubicBezTo>
                  <a:cubicBezTo>
                    <a:pt x="574" y="600"/>
                    <a:pt x="526" y="571"/>
                    <a:pt x="498" y="52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5" y="292"/>
                    <a:pt x="25" y="292"/>
                    <a:pt x="25" y="292"/>
                  </a:cubicBezTo>
                </a:path>
              </a:pathLst>
            </a:custGeom>
            <a:solidFill>
              <a:srgbClr val="EE7D00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pPr>
                <a:buClr>
                  <a:schemeClr val="dk1"/>
                </a:buClr>
                <a:buSzPts val="1600"/>
              </a:pPr>
              <a:endParaRPr sz="800">
                <a:solidFill>
                  <a:srgbClr val="17171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8" name="Google Shape;121;p2"/>
            <p:cNvSpPr/>
            <p:nvPr/>
          </p:nvSpPr>
          <p:spPr>
            <a:xfrm rot="5400000">
              <a:off x="12153628" y="6441971"/>
              <a:ext cx="1749913" cy="1669997"/>
            </a:xfrm>
            <a:custGeom>
              <a:avLst/>
              <a:gdLst/>
              <a:ahLst/>
              <a:cxnLst/>
              <a:rect l="l" t="t" r="r" b="b"/>
              <a:pathLst>
                <a:path w="629" h="600" extrusionOk="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rgbClr val="31B7BB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pPr>
                <a:buClr>
                  <a:schemeClr val="dk1"/>
                </a:buClr>
                <a:buSzPts val="1600"/>
              </a:pPr>
              <a:endParaRPr sz="800">
                <a:solidFill>
                  <a:srgbClr val="17171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9" name="Google Shape;122;p2"/>
            <p:cNvSpPr/>
            <p:nvPr/>
          </p:nvSpPr>
          <p:spPr>
            <a:xfrm rot="5400000">
              <a:off x="11730549" y="7042512"/>
              <a:ext cx="1499589" cy="1887412"/>
            </a:xfrm>
            <a:custGeom>
              <a:avLst/>
              <a:gdLst/>
              <a:ahLst/>
              <a:cxnLst/>
              <a:rect l="l" t="t" r="r" b="b"/>
              <a:pathLst>
                <a:path w="539" h="678" extrusionOk="0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rgbClr val="009656"/>
            </a:solidFill>
            <a:ln>
              <a:noFill/>
            </a:ln>
          </p:spPr>
          <p:txBody>
            <a:bodyPr spcFirstLastPara="1" wrap="square" lIns="45713" tIns="22850" rIns="45713" bIns="22850" anchor="t" anchorCtr="0">
              <a:noAutofit/>
            </a:bodyPr>
            <a:lstStyle/>
            <a:p>
              <a:pPr>
                <a:buClr>
                  <a:schemeClr val="dk1"/>
                </a:buClr>
                <a:buSzPts val="1600"/>
              </a:pPr>
              <a:endParaRPr sz="800">
                <a:solidFill>
                  <a:srgbClr val="17171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17CF87-7E7E-CBB9-6AC1-BA68BA37FC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" r="4809" b="11193"/>
          <a:stretch/>
        </p:blipFill>
        <p:spPr>
          <a:xfrm>
            <a:off x="6247278" y="1345939"/>
            <a:ext cx="3600000" cy="21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60197" y="4489464"/>
            <a:ext cx="4902159" cy="1259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Какое преступление, упомянутое в статьях 290 и 291 Уголовного кодекса РФ, отказался совершать герой фильма «Белое солнце пустыни» Павел Артемьевич Верещагин?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136;p4">
            <a:extLst>
              <a:ext uri="{FF2B5EF4-FFF2-40B4-BE49-F238E27FC236}">
                <a16:creationId xmlns:a16="http://schemas.microsoft.com/office/drawing/2014/main" id="{DA4077CD-EB17-B0D5-1119-A11424A06733}"/>
              </a:ext>
            </a:extLst>
          </p:cNvPr>
          <p:cNvSpPr txBox="1">
            <a:spLocks/>
          </p:cNvSpPr>
          <p:nvPr/>
        </p:nvSpPr>
        <p:spPr>
          <a:xfrm rot="516">
            <a:off x="6247327" y="3571282"/>
            <a:ext cx="4210312" cy="65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Хочешь, мы заплатим золотом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—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Я </a:t>
            </a: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???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 не беру</a:t>
            </a: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,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мне за державу обидно</a:t>
            </a: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.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85;p28">
            <a:extLst>
              <a:ext uri="{FF2B5EF4-FFF2-40B4-BE49-F238E27FC236}">
                <a16:creationId xmlns:a16="http://schemas.microsoft.com/office/drawing/2014/main" id="{2A45589D-15A6-64AD-7816-12950F729A00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B8FCFFC-26D4-D3F4-FF66-FDF5F4AC785A}"/>
              </a:ext>
            </a:extLst>
          </p:cNvPr>
          <p:cNvGrpSpPr/>
          <p:nvPr/>
        </p:nvGrpSpPr>
        <p:grpSpPr>
          <a:xfrm>
            <a:off x="10777974" y="2109676"/>
            <a:ext cx="868818" cy="868818"/>
            <a:chOff x="3282675" y="4607880"/>
            <a:chExt cx="1334617" cy="1334617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8D0A6260-D41B-788D-B19B-4AA5515DA512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4CFD060E-0902-86F5-6B48-DF583992FC00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id="{E959F332-E9A8-CF40-3DC5-3DE098A2C605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19" name="Кольцо 18">
            <a:extLst>
              <a:ext uri="{FF2B5EF4-FFF2-40B4-BE49-F238E27FC236}">
                <a16:creationId xmlns:a16="http://schemas.microsoft.com/office/drawing/2014/main" id="{7F44A04F-C1D9-D161-97AC-A7E71513A843}"/>
              </a:ext>
            </a:extLst>
          </p:cNvPr>
          <p:cNvSpPr/>
          <p:nvPr/>
        </p:nvSpPr>
        <p:spPr>
          <a:xfrm>
            <a:off x="10653874" y="1989029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Google Shape;85;p28">
            <a:extLst>
              <a:ext uri="{FF2B5EF4-FFF2-40B4-BE49-F238E27FC236}">
                <a16:creationId xmlns:a16="http://schemas.microsoft.com/office/drawing/2014/main" id="{1AEC086F-85F6-A7D0-88DB-84295C082C23}"/>
              </a:ext>
            </a:extLst>
          </p:cNvPr>
          <p:cNvSpPr txBox="1"/>
          <p:nvPr/>
        </p:nvSpPr>
        <p:spPr>
          <a:xfrm>
            <a:off x="10954920" y="2555575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sp>
        <p:nvSpPr>
          <p:cNvPr id="22" name="Заголовок 2">
            <a:extLst>
              <a:ext uri="{FF2B5EF4-FFF2-40B4-BE49-F238E27FC236}">
                <a16:creationId xmlns:a16="http://schemas.microsoft.com/office/drawing/2014/main" id="{A785F900-8249-8328-C184-1F19C2C0FD84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1952482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3" name="Google Shape;135;p4">
            <a:extLst>
              <a:ext uri="{FF2B5EF4-FFF2-40B4-BE49-F238E27FC236}">
                <a16:creationId xmlns:a16="http://schemas.microsoft.com/office/drawing/2014/main" id="{3F69188C-E554-A0B1-6075-B1A7C0BAD509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5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4" name="Google Shape;137;p4">
            <a:extLst>
              <a:ext uri="{FF2B5EF4-FFF2-40B4-BE49-F238E27FC236}">
                <a16:creationId xmlns:a16="http://schemas.microsoft.com/office/drawing/2014/main" id="{C19E54B4-EA71-3CD7-88E3-D3BD58C847E5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A383FD4-AD83-2BCD-0986-D61D75672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1765665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6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AB8779F5-3640-A9B0-7C3C-ED9E0DCF17CC}"/>
              </a:ext>
            </a:extLst>
          </p:cNvPr>
          <p:cNvSpPr txBox="1">
            <a:spLocks/>
          </p:cNvSpPr>
          <p:nvPr/>
        </p:nvSpPr>
        <p:spPr>
          <a:xfrm>
            <a:off x="2122896" y="1276022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</a:t>
            </a:r>
            <a:endParaRPr lang="ru-RU" sz="17000" b="1" dirty="0">
              <a:solidFill>
                <a:srgbClr val="3B1F05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3" name="Google Shape;129;p3">
            <a:extLst>
              <a:ext uri="{FF2B5EF4-FFF2-40B4-BE49-F238E27FC236}">
                <a16:creationId xmlns:a16="http://schemas.microsoft.com/office/drawing/2014/main" id="{75A6E94D-3B10-A237-1E63-22F89F105490}"/>
              </a:ext>
            </a:extLst>
          </p:cNvPr>
          <p:cNvSpPr txBox="1">
            <a:spLocks/>
          </p:cNvSpPr>
          <p:nvPr/>
        </p:nvSpPr>
        <p:spPr>
          <a:xfrm>
            <a:off x="2586193" y="3294922"/>
            <a:ext cx="4082832" cy="781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Кинотеатр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15" name="Google Shape;129;p3">
            <a:extLst>
              <a:ext uri="{FF2B5EF4-FFF2-40B4-BE49-F238E27FC236}">
                <a16:creationId xmlns:a16="http://schemas.microsoft.com/office/drawing/2014/main" id="{9E36BE71-9C18-8DD6-4B55-40F3A9599F99}"/>
              </a:ext>
            </a:extLst>
          </p:cNvPr>
          <p:cNvSpPr txBox="1">
            <a:spLocks/>
          </p:cNvSpPr>
          <p:nvPr/>
        </p:nvSpPr>
        <p:spPr>
          <a:xfrm>
            <a:off x="2586193" y="4257396"/>
            <a:ext cx="3509807" cy="760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b="1" dirty="0">
                <a:solidFill>
                  <a:srgbClr val="3B1F05"/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ОТВЕТЫ</a:t>
            </a:r>
          </a:p>
        </p:txBody>
      </p:sp>
      <p:sp>
        <p:nvSpPr>
          <p:cNvPr id="14" name="Google Shape;40;p23">
            <a:extLst>
              <a:ext uri="{FF2B5EF4-FFF2-40B4-BE49-F238E27FC236}">
                <a16:creationId xmlns:a16="http://schemas.microsoft.com/office/drawing/2014/main" id="{A4C740A7-F274-6316-A1B1-F9A38F93524A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C81C42D-CBBA-A066-B018-62E70CE67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824" y="1885829"/>
            <a:ext cx="3648174" cy="466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85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61489" y="4369197"/>
            <a:ext cx="5014793" cy="1397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Эксперты в вопросах разумного финансового поведения могли бы сказать, что дядя Фёдор из мультфильма «Простоквашино» вместе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со своими товарищами не обеспечили себе важный резерв. Как он называется?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6;p4">
            <a:extLst>
              <a:ext uri="{FF2B5EF4-FFF2-40B4-BE49-F238E27FC236}">
                <a16:creationId xmlns:a16="http://schemas.microsoft.com/office/drawing/2014/main" id="{03DAEB31-997B-D40F-1F6B-4D038B0656E4}"/>
              </a:ext>
            </a:extLst>
          </p:cNvPr>
          <p:cNvSpPr txBox="1">
            <a:spLocks/>
          </p:cNvSpPr>
          <p:nvPr/>
        </p:nvSpPr>
        <p:spPr>
          <a:xfrm rot="516">
            <a:off x="6247322" y="3231189"/>
            <a:ext cx="4397078" cy="587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Чтобы продать что-нибудь ненужное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нужно сначала купить что-нибудь ненужное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 а у нас денег нет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36;p4">
            <a:extLst>
              <a:ext uri="{FF2B5EF4-FFF2-40B4-BE49-F238E27FC236}">
                <a16:creationId xmlns:a16="http://schemas.microsoft.com/office/drawing/2014/main" id="{54E76792-5CB2-7EC2-F62D-FC3684F9CFCF}"/>
              </a:ext>
            </a:extLst>
          </p:cNvPr>
          <p:cNvSpPr txBox="1">
            <a:spLocks/>
          </p:cNvSpPr>
          <p:nvPr/>
        </p:nvSpPr>
        <p:spPr>
          <a:xfrm rot="516">
            <a:off x="6251170" y="5836109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Подушка безопасности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02C5779-3A75-6AF5-34C2-69B86FAF16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90" t="11" r="12628" b="20664"/>
          <a:stretch/>
        </p:blipFill>
        <p:spPr>
          <a:xfrm>
            <a:off x="6247399" y="1022181"/>
            <a:ext cx="3600000" cy="2160000"/>
          </a:xfrm>
          <a:prstGeom prst="rect">
            <a:avLst/>
          </a:prstGeom>
        </p:spPr>
      </p:pic>
      <p:sp>
        <p:nvSpPr>
          <p:cNvPr id="15" name="Google Shape;85;p28">
            <a:extLst>
              <a:ext uri="{FF2B5EF4-FFF2-40B4-BE49-F238E27FC236}">
                <a16:creationId xmlns:a16="http://schemas.microsoft.com/office/drawing/2014/main" id="{561A3714-2D77-796B-DEA2-152BC4C43FC4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6" name="Заголовок 2">
            <a:extLst>
              <a:ext uri="{FF2B5EF4-FFF2-40B4-BE49-F238E27FC236}">
                <a16:creationId xmlns:a16="http://schemas.microsoft.com/office/drawing/2014/main" id="{343043E9-FAC7-3463-E5A5-48E042B47EB0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7" name="Google Shape;135;p4">
            <a:extLst>
              <a:ext uri="{FF2B5EF4-FFF2-40B4-BE49-F238E27FC236}">
                <a16:creationId xmlns:a16="http://schemas.microsoft.com/office/drawing/2014/main" id="{75456BD7-5FA2-7355-FA47-C4E5A41D94DA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18" name="Google Shape;137;p4">
            <a:extLst>
              <a:ext uri="{FF2B5EF4-FFF2-40B4-BE49-F238E27FC236}">
                <a16:creationId xmlns:a16="http://schemas.microsoft.com/office/drawing/2014/main" id="{DE24788E-BEC4-6535-FE26-D34A80983250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0340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Google Shape;136;p4">
            <a:extLst>
              <a:ext uri="{FF2B5EF4-FFF2-40B4-BE49-F238E27FC236}">
                <a16:creationId xmlns:a16="http://schemas.microsoft.com/office/drawing/2014/main" id="{E166C5FE-570C-3271-26F2-7F06100C0277}"/>
              </a:ext>
            </a:extLst>
          </p:cNvPr>
          <p:cNvSpPr txBox="1">
            <a:spLocks/>
          </p:cNvSpPr>
          <p:nvPr/>
        </p:nvSpPr>
        <p:spPr>
          <a:xfrm rot="516">
            <a:off x="6252951" y="5279988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Необязательные траты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E7A7496-94FF-D359-0DB3-1D6C3518AC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86" r="12352" b="15667"/>
          <a:stretch/>
        </p:blipFill>
        <p:spPr>
          <a:xfrm>
            <a:off x="6252923" y="1418107"/>
            <a:ext cx="3600000" cy="2160000"/>
          </a:xfrm>
          <a:prstGeom prst="rect">
            <a:avLst/>
          </a:prstGeom>
        </p:spPr>
      </p:pic>
      <p:sp>
        <p:nvSpPr>
          <p:cNvPr id="15" name="Google Shape;136;p4">
            <a:extLst>
              <a:ext uri="{FF2B5EF4-FFF2-40B4-BE49-F238E27FC236}">
                <a16:creationId xmlns:a16="http://schemas.microsoft.com/office/drawing/2014/main" id="{E9E87F3B-944C-12C4-CA56-8543F17EEBD0}"/>
              </a:ext>
            </a:extLst>
          </p:cNvPr>
          <p:cNvSpPr txBox="1">
            <a:spLocks/>
          </p:cNvSpPr>
          <p:nvPr/>
        </p:nvSpPr>
        <p:spPr>
          <a:xfrm rot="516">
            <a:off x="6247343" y="4268396"/>
            <a:ext cx="4898896" cy="85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Какую категорию расходной части бюджета имеет в виду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управдомша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 фильме «Бриллиантовая рука», упоминая эту фразу?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36;p4">
            <a:extLst>
              <a:ext uri="{FF2B5EF4-FFF2-40B4-BE49-F238E27FC236}">
                <a16:creationId xmlns:a16="http://schemas.microsoft.com/office/drawing/2014/main" id="{E4189B6A-60D9-E240-80EC-C71CF5437779}"/>
              </a:ext>
            </a:extLst>
          </p:cNvPr>
          <p:cNvSpPr txBox="1">
            <a:spLocks/>
          </p:cNvSpPr>
          <p:nvPr/>
        </p:nvSpPr>
        <p:spPr>
          <a:xfrm rot="516">
            <a:off x="6252984" y="3627106"/>
            <a:ext cx="4204656" cy="378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Наши люди в булочную на такси </a:t>
            </a:r>
            <a:b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не ездят!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85;p28">
            <a:extLst>
              <a:ext uri="{FF2B5EF4-FFF2-40B4-BE49-F238E27FC236}">
                <a16:creationId xmlns:a16="http://schemas.microsoft.com/office/drawing/2014/main" id="{16198F0C-DFB5-D8E0-A61A-8DEA57F7631E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26" name="Заголовок 2">
            <a:extLst>
              <a:ext uri="{FF2B5EF4-FFF2-40B4-BE49-F238E27FC236}">
                <a16:creationId xmlns:a16="http://schemas.microsoft.com/office/drawing/2014/main" id="{1A716747-A190-B145-406F-3BC12001BF22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28" name="Google Shape;135;p4">
            <a:extLst>
              <a:ext uri="{FF2B5EF4-FFF2-40B4-BE49-F238E27FC236}">
                <a16:creationId xmlns:a16="http://schemas.microsoft.com/office/drawing/2014/main" id="{11AA99F6-6170-1D49-9054-DF95AFF5EA25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2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9" name="Google Shape;137;p4">
            <a:extLst>
              <a:ext uri="{FF2B5EF4-FFF2-40B4-BE49-F238E27FC236}">
                <a16:creationId xmlns:a16="http://schemas.microsoft.com/office/drawing/2014/main" id="{B2C9A136-577C-90C5-7F01-568CBF0497E1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0413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951E77BC-6782-EB9D-E630-CE40A035FB0F}"/>
              </a:ext>
            </a:extLst>
          </p:cNvPr>
          <p:cNvSpPr txBox="1">
            <a:spLocks/>
          </p:cNvSpPr>
          <p:nvPr/>
        </p:nvSpPr>
        <p:spPr>
          <a:xfrm rot="516">
            <a:off x="6247306" y="5488163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Лотерея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C980D2C6-E148-2F6B-2284-3C571606B662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495650E-844A-4674-400A-4EEDB0947E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67" t="13551" r="8359" b="20666"/>
          <a:stretch/>
        </p:blipFill>
        <p:spPr>
          <a:xfrm>
            <a:off x="6240463" y="1343379"/>
            <a:ext cx="3600000" cy="2160000"/>
          </a:xfrm>
          <a:prstGeom prst="rect">
            <a:avLst/>
          </a:prstGeom>
        </p:spPr>
      </p:pic>
      <p:sp>
        <p:nvSpPr>
          <p:cNvPr id="18" name="Google Shape;136;p4">
            <a:extLst>
              <a:ext uri="{FF2B5EF4-FFF2-40B4-BE49-F238E27FC236}">
                <a16:creationId xmlns:a16="http://schemas.microsoft.com/office/drawing/2014/main" id="{570EA742-06C6-F988-E7D4-02CFF95A52AA}"/>
              </a:ext>
            </a:extLst>
          </p:cNvPr>
          <p:cNvSpPr txBox="1">
            <a:spLocks/>
          </p:cNvSpPr>
          <p:nvPr/>
        </p:nvSpPr>
        <p:spPr>
          <a:xfrm rot="516">
            <a:off x="6247367" y="4431034"/>
            <a:ext cx="4407324" cy="118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Какой ненадёжный источник дохода продвигает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управдомша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 фильме «Бриллиантовая рука»? 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36;p4">
            <a:extLst>
              <a:ext uri="{FF2B5EF4-FFF2-40B4-BE49-F238E27FC236}">
                <a16:creationId xmlns:a16="http://schemas.microsoft.com/office/drawing/2014/main" id="{87036A9B-50BA-8F18-D1A2-75C08DE9DE4B}"/>
              </a:ext>
            </a:extLst>
          </p:cNvPr>
          <p:cNvSpPr txBox="1">
            <a:spLocks/>
          </p:cNvSpPr>
          <p:nvPr/>
        </p:nvSpPr>
        <p:spPr>
          <a:xfrm rot="516">
            <a:off x="6240511" y="3515968"/>
            <a:ext cx="4281522" cy="65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Кто возьмет билетов пачку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тот получит…</a:t>
            </a:r>
            <a:endParaRPr lang="en-US" sz="1800" b="0" i="1" u="none" strike="noStrike" dirty="0">
              <a:solidFill>
                <a:srgbClr val="EE7E04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</a:rPr>
              <a:t>—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 Водокачку!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Заголовок 2">
            <a:extLst>
              <a:ext uri="{FF2B5EF4-FFF2-40B4-BE49-F238E27FC236}">
                <a16:creationId xmlns:a16="http://schemas.microsoft.com/office/drawing/2014/main" id="{A3015557-1539-0DFE-6BF9-ABBA095D3EF3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30" name="Google Shape;135;p4">
            <a:extLst>
              <a:ext uri="{FF2B5EF4-FFF2-40B4-BE49-F238E27FC236}">
                <a16:creationId xmlns:a16="http://schemas.microsoft.com/office/drawing/2014/main" id="{E32D4A36-46AC-F018-1B86-F06F61772241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3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33" name="Google Shape;137;p4">
            <a:extLst>
              <a:ext uri="{FF2B5EF4-FFF2-40B4-BE49-F238E27FC236}">
                <a16:creationId xmlns:a16="http://schemas.microsoft.com/office/drawing/2014/main" id="{6F5368E4-825D-25BA-3913-3A064855D7A4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187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Google Shape;136;p4">
            <a:extLst>
              <a:ext uri="{FF2B5EF4-FFF2-40B4-BE49-F238E27FC236}">
                <a16:creationId xmlns:a16="http://schemas.microsoft.com/office/drawing/2014/main" id="{7E7E8901-48FE-18E0-A408-5C4C4EA8C782}"/>
              </a:ext>
            </a:extLst>
          </p:cNvPr>
          <p:cNvSpPr txBox="1">
            <a:spLocks/>
          </p:cNvSpPr>
          <p:nvPr/>
        </p:nvSpPr>
        <p:spPr>
          <a:xfrm rot="516">
            <a:off x="6269078" y="5942164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Мошенничество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85;p28">
            <a:extLst>
              <a:ext uri="{FF2B5EF4-FFF2-40B4-BE49-F238E27FC236}">
                <a16:creationId xmlns:a16="http://schemas.microsoft.com/office/drawing/2014/main" id="{CE65612E-B002-964A-9576-C00CF2774887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0D64D43-A6B7-403D-4F44-2DA6431702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9" b="20995"/>
          <a:stretch/>
        </p:blipFill>
        <p:spPr>
          <a:xfrm>
            <a:off x="6247278" y="1119695"/>
            <a:ext cx="3600000" cy="2160000"/>
          </a:xfrm>
          <a:prstGeom prst="rect">
            <a:avLst/>
          </a:prstGeom>
        </p:spPr>
      </p:pic>
      <p:sp>
        <p:nvSpPr>
          <p:cNvPr id="16" name="Google Shape;136;p4">
            <a:extLst>
              <a:ext uri="{FF2B5EF4-FFF2-40B4-BE49-F238E27FC236}">
                <a16:creationId xmlns:a16="http://schemas.microsoft.com/office/drawing/2014/main" id="{CF026E4C-F2DB-BD82-F344-12ED73DB5DBE}"/>
              </a:ext>
            </a:extLst>
          </p:cNvPr>
          <p:cNvSpPr txBox="1">
            <a:spLocks/>
          </p:cNvSpPr>
          <p:nvPr/>
        </p:nvSpPr>
        <p:spPr>
          <a:xfrm rot="516">
            <a:off x="6247403" y="4258410"/>
            <a:ext cx="4902159" cy="1683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Остап Бендер, герой произведения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Е.Ильфа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и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И.Петрова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«Двенадцать стульев», можно сказать, знал 400 способов ЕГО. К интернет видам ЕГО относится, например, фишинг. Ответьте одним словом, что такое ОНО,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 используя точную цитату?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36;p4">
            <a:extLst>
              <a:ext uri="{FF2B5EF4-FFF2-40B4-BE49-F238E27FC236}">
                <a16:creationId xmlns:a16="http://schemas.microsoft.com/office/drawing/2014/main" id="{46EFBE6E-145A-90A6-0A09-0AF86BD6E25B}"/>
              </a:ext>
            </a:extLst>
          </p:cNvPr>
          <p:cNvSpPr txBox="1">
            <a:spLocks/>
          </p:cNvSpPr>
          <p:nvPr/>
        </p:nvSpPr>
        <p:spPr>
          <a:xfrm rot="516">
            <a:off x="6226118" y="3337285"/>
            <a:ext cx="4624320" cy="65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Остап Бендер знал 400 сравнительно честных способов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</a:rPr>
              <a:t>отъема денег у населения.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Заголовок 2">
            <a:extLst>
              <a:ext uri="{FF2B5EF4-FFF2-40B4-BE49-F238E27FC236}">
                <a16:creationId xmlns:a16="http://schemas.microsoft.com/office/drawing/2014/main" id="{ABF40D82-787B-D924-DD06-ED7AE9A287EA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28" name="Google Shape;135;p4">
            <a:extLst>
              <a:ext uri="{FF2B5EF4-FFF2-40B4-BE49-F238E27FC236}">
                <a16:creationId xmlns:a16="http://schemas.microsoft.com/office/drawing/2014/main" id="{2D4DCE9F-504F-4B04-56BB-B6022F0FEAB5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4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29" name="Google Shape;137;p4">
            <a:extLst>
              <a:ext uri="{FF2B5EF4-FFF2-40B4-BE49-F238E27FC236}">
                <a16:creationId xmlns:a16="http://schemas.microsoft.com/office/drawing/2014/main" id="{C68D4E2D-8BEE-2EBE-55FB-6ED1A0C9BE97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836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7" name="Google Shape;136;p4">
            <a:extLst>
              <a:ext uri="{FF2B5EF4-FFF2-40B4-BE49-F238E27FC236}">
                <a16:creationId xmlns:a16="http://schemas.microsoft.com/office/drawing/2014/main" id="{B4490C1F-69A2-F108-A6D4-495BB57023CA}"/>
              </a:ext>
            </a:extLst>
          </p:cNvPr>
          <p:cNvSpPr txBox="1">
            <a:spLocks/>
          </p:cNvSpPr>
          <p:nvPr/>
        </p:nvSpPr>
        <p:spPr>
          <a:xfrm rot="516">
            <a:off x="6247349" y="5689315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Взятка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85;p28">
            <a:extLst>
              <a:ext uri="{FF2B5EF4-FFF2-40B4-BE49-F238E27FC236}">
                <a16:creationId xmlns:a16="http://schemas.microsoft.com/office/drawing/2014/main" id="{12FFEE02-024B-C01D-3BCB-493A62073BF2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0F1B3BB-11D6-AA1C-3A56-9F59BA9BAE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" r="4809" b="11193"/>
          <a:stretch/>
        </p:blipFill>
        <p:spPr>
          <a:xfrm>
            <a:off x="6247278" y="1269000"/>
            <a:ext cx="3600000" cy="2160000"/>
          </a:xfrm>
          <a:prstGeom prst="rect">
            <a:avLst/>
          </a:prstGeom>
        </p:spPr>
      </p:pic>
      <p:sp>
        <p:nvSpPr>
          <p:cNvPr id="18" name="Google Shape;136;p4">
            <a:extLst>
              <a:ext uri="{FF2B5EF4-FFF2-40B4-BE49-F238E27FC236}">
                <a16:creationId xmlns:a16="http://schemas.microsoft.com/office/drawing/2014/main" id="{F08CFD20-4A3D-9E6A-8736-37D77D358F55}"/>
              </a:ext>
            </a:extLst>
          </p:cNvPr>
          <p:cNvSpPr txBox="1">
            <a:spLocks/>
          </p:cNvSpPr>
          <p:nvPr/>
        </p:nvSpPr>
        <p:spPr>
          <a:xfrm rot="516">
            <a:off x="6247369" y="4429600"/>
            <a:ext cx="4902159" cy="1259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Какое преступление, упомянутое в статьях 290 и 291 Уголовного кодекса РФ, отказался совершать герой фильма «Белое солнце пустыни» Павел Артемьевич Верещагин?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36;p4">
            <a:extLst>
              <a:ext uri="{FF2B5EF4-FFF2-40B4-BE49-F238E27FC236}">
                <a16:creationId xmlns:a16="http://schemas.microsoft.com/office/drawing/2014/main" id="{97E92DFF-E7E5-E9C8-0B9A-4B93A6CCAA33}"/>
              </a:ext>
            </a:extLst>
          </p:cNvPr>
          <p:cNvSpPr txBox="1">
            <a:spLocks/>
          </p:cNvSpPr>
          <p:nvPr/>
        </p:nvSpPr>
        <p:spPr>
          <a:xfrm rot="516">
            <a:off x="6247327" y="3494342"/>
            <a:ext cx="4197434" cy="653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— Хочешь, мы заплатим золотом</a:t>
            </a:r>
            <a:r>
              <a:rPr lang="en-US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?</a:t>
            </a: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—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Я мзду не беру</a:t>
            </a: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,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мне за державу обидно</a:t>
            </a:r>
            <a:r>
              <a:rPr lang="en-US" sz="1800" i="1" dirty="0">
                <a:solidFill>
                  <a:srgbClr val="EE7E04"/>
                </a:solidFill>
                <a:latin typeface="Arial" panose="020B0604020202020204" pitchFamily="34" charset="0"/>
                <a:ea typeface="Arial"/>
                <a:cs typeface="Arial"/>
                <a:sym typeface="Arial"/>
              </a:rPr>
              <a:t>.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Заголовок 2">
            <a:extLst>
              <a:ext uri="{FF2B5EF4-FFF2-40B4-BE49-F238E27FC236}">
                <a16:creationId xmlns:a16="http://schemas.microsoft.com/office/drawing/2014/main" id="{C21E7F90-1F7A-A276-A250-D9168B76DB49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2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40" name="Google Shape;135;p4">
            <a:extLst>
              <a:ext uri="{FF2B5EF4-FFF2-40B4-BE49-F238E27FC236}">
                <a16:creationId xmlns:a16="http://schemas.microsoft.com/office/drawing/2014/main" id="{C9B161F5-9FDE-1461-C6EF-25DF339B59D0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5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41" name="Google Shape;137;p4">
            <a:extLst>
              <a:ext uri="{FF2B5EF4-FFF2-40B4-BE49-F238E27FC236}">
                <a16:creationId xmlns:a16="http://schemas.microsoft.com/office/drawing/2014/main" id="{FE8B7219-2B84-377A-36C9-B2B2AF56FC4D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778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80C962E-0077-3706-894B-0300CDEE6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556" y="2289765"/>
            <a:ext cx="3488983" cy="4646465"/>
          </a:xfrm>
          <a:prstGeom prst="rect">
            <a:avLst/>
          </a:prstGeom>
        </p:spPr>
      </p:pic>
      <p:sp>
        <p:nvSpPr>
          <p:cNvPr id="14" name="Заголовок 2">
            <a:extLst>
              <a:ext uri="{FF2B5EF4-FFF2-40B4-BE49-F238E27FC236}">
                <a16:creationId xmlns:a16="http://schemas.microsoft.com/office/drawing/2014/main" id="{B53C7297-B89E-D682-9082-B102F6F0B644}"/>
              </a:ext>
            </a:extLst>
          </p:cNvPr>
          <p:cNvSpPr txBox="1">
            <a:spLocks/>
          </p:cNvSpPr>
          <p:nvPr/>
        </p:nvSpPr>
        <p:spPr>
          <a:xfrm>
            <a:off x="2122896" y="1358264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17000" b="1" dirty="0">
              <a:solidFill>
                <a:srgbClr val="3B1F05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5" name="Google Shape;129;p3">
            <a:extLst>
              <a:ext uri="{FF2B5EF4-FFF2-40B4-BE49-F238E27FC236}">
                <a16:creationId xmlns:a16="http://schemas.microsoft.com/office/drawing/2014/main" id="{6608FD31-543A-2A8F-5241-BDFD40A4941F}"/>
              </a:ext>
            </a:extLst>
          </p:cNvPr>
          <p:cNvSpPr txBox="1">
            <a:spLocks/>
          </p:cNvSpPr>
          <p:nvPr/>
        </p:nvSpPr>
        <p:spPr>
          <a:xfrm>
            <a:off x="2586192" y="3377164"/>
            <a:ext cx="5108753" cy="165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Музыкальный салон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17" name="Google Shape;40;p23">
            <a:extLst>
              <a:ext uri="{FF2B5EF4-FFF2-40B4-BE49-F238E27FC236}">
                <a16:creationId xmlns:a16="http://schemas.microsoft.com/office/drawing/2014/main" id="{40C9D8B7-C9B8-8629-2318-EA5249E295A1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23762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68" y="3580622"/>
            <a:ext cx="4831745" cy="1446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Один творец повёл себя абсолютно неграмотно с финансовой точки зрения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в обмен на всё своё имущество приобрёл растения для возлюбленной. Сколько было этих растений?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F081C83-8B74-BA83-D3B6-65C59AA617B5}"/>
              </a:ext>
            </a:extLst>
          </p:cNvPr>
          <p:cNvGrpSpPr/>
          <p:nvPr/>
        </p:nvGrpSpPr>
        <p:grpSpPr>
          <a:xfrm>
            <a:off x="6371255" y="2121881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E6A14606-E654-F4F7-AADD-05AB3161799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1FF37893-E5FF-ABB7-9CFB-949754961592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72F58AF-599A-9F0D-C5ED-4895671A676B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E7FA5A49-E1B1-BA54-B6C0-0BCF14B5EAE4}"/>
              </a:ext>
            </a:extLst>
          </p:cNvPr>
          <p:cNvSpPr/>
          <p:nvPr/>
        </p:nvSpPr>
        <p:spPr>
          <a:xfrm>
            <a:off x="6247155" y="2001234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041DEC77-BE79-B7E0-D5AB-5602DB7D4535}"/>
              </a:ext>
            </a:extLst>
          </p:cNvPr>
          <p:cNvSpPr txBox="1"/>
          <p:nvPr/>
        </p:nvSpPr>
        <p:spPr>
          <a:xfrm>
            <a:off x="6548201" y="2567780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36" name="Заголовок 2">
            <a:extLst>
              <a:ext uri="{FF2B5EF4-FFF2-40B4-BE49-F238E27FC236}">
                <a16:creationId xmlns:a16="http://schemas.microsoft.com/office/drawing/2014/main" id="{96016423-BC55-609B-36F3-3975DF941AC1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91DC1D8-2550-15D0-3DDD-212285A95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38" y="1774720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47" y="3429378"/>
            <a:ext cx="5033549" cy="1727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Песня о профессии, представитель которой вместо работы думает о возлюбленной,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из-за чего основные данные оказываются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 сведены. В каждой семье, в которой следят за финансами, роль этого человека тоже кто-то выполняет. Что это за профессия?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2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F081C83-8B74-BA83-D3B6-65C59AA617B5}"/>
              </a:ext>
            </a:extLst>
          </p:cNvPr>
          <p:cNvGrpSpPr/>
          <p:nvPr/>
        </p:nvGrpSpPr>
        <p:grpSpPr>
          <a:xfrm>
            <a:off x="6371255" y="1970622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E6A14606-E654-F4F7-AADD-05AB3161799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1FF37893-E5FF-ABB7-9CFB-949754961592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72F58AF-599A-9F0D-C5ED-4895671A676B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E7FA5A49-E1B1-BA54-B6C0-0BCF14B5EAE4}"/>
              </a:ext>
            </a:extLst>
          </p:cNvPr>
          <p:cNvSpPr/>
          <p:nvPr/>
        </p:nvSpPr>
        <p:spPr>
          <a:xfrm>
            <a:off x="6247155" y="1849975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041DEC77-BE79-B7E0-D5AB-5602DB7D4535}"/>
              </a:ext>
            </a:extLst>
          </p:cNvPr>
          <p:cNvSpPr txBox="1"/>
          <p:nvPr/>
        </p:nvSpPr>
        <p:spPr>
          <a:xfrm>
            <a:off x="6548201" y="2416521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F771B4E6-835A-3FB7-45E5-B7E397F604A3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60B4B64-779C-F53D-00DF-50979320D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804" y="1627235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37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2">
            <a:extLst>
              <a:ext uri="{FF2B5EF4-FFF2-40B4-BE49-F238E27FC236}">
                <a16:creationId xmlns:a16="http://schemas.microsoft.com/office/drawing/2014/main" id="{8637734A-9844-56F3-924D-5FAD1205136A}"/>
              </a:ext>
            </a:extLst>
          </p:cNvPr>
          <p:cNvSpPr txBox="1">
            <a:spLocks/>
          </p:cNvSpPr>
          <p:nvPr/>
        </p:nvSpPr>
        <p:spPr>
          <a:xfrm>
            <a:off x="2122896" y="993218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18" name="Google Shape;129;p3">
            <a:extLst>
              <a:ext uri="{FF2B5EF4-FFF2-40B4-BE49-F238E27FC236}">
                <a16:creationId xmlns:a16="http://schemas.microsoft.com/office/drawing/2014/main" id="{3D815C0C-C720-BF6C-101A-71EE9C0F16BC}"/>
              </a:ext>
            </a:extLst>
          </p:cNvPr>
          <p:cNvSpPr txBox="1">
            <a:spLocks/>
          </p:cNvSpPr>
          <p:nvPr/>
        </p:nvSpPr>
        <p:spPr>
          <a:xfrm>
            <a:off x="2586193" y="3012118"/>
            <a:ext cx="4082832" cy="165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Кредитная разминка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4A3531E-B057-DB5B-DE75-10BF9FA18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94471"/>
            <a:ext cx="4805401" cy="6430416"/>
          </a:xfrm>
          <a:prstGeom prst="rect">
            <a:avLst/>
          </a:prstGeom>
        </p:spPr>
      </p:pic>
      <p:sp>
        <p:nvSpPr>
          <p:cNvPr id="21" name="Google Shape;40;p23">
            <a:extLst>
              <a:ext uri="{FF2B5EF4-FFF2-40B4-BE49-F238E27FC236}">
                <a16:creationId xmlns:a16="http://schemas.microsoft.com/office/drawing/2014/main" id="{D90F1ABC-D5E1-8E7A-AF13-769A6A3A1B8E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693307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47" y="3414153"/>
            <a:ext cx="5033549" cy="1727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«Интеллигентная» беседа во время семейного досуга, в которой жена говорит о незакрытых потребностях, а муж сетует на отсутствие дополнительного дохода (а всё из-за кляузы жены!). Назовите имя хотя бы одного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из участников.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3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F081C83-8B74-BA83-D3B6-65C59AA617B5}"/>
              </a:ext>
            </a:extLst>
          </p:cNvPr>
          <p:cNvGrpSpPr/>
          <p:nvPr/>
        </p:nvGrpSpPr>
        <p:grpSpPr>
          <a:xfrm>
            <a:off x="6371255" y="1955397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E6A14606-E654-F4F7-AADD-05AB3161799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1FF37893-E5FF-ABB7-9CFB-949754961592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72F58AF-599A-9F0D-C5ED-4895671A676B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E7FA5A49-E1B1-BA54-B6C0-0BCF14B5EAE4}"/>
              </a:ext>
            </a:extLst>
          </p:cNvPr>
          <p:cNvSpPr/>
          <p:nvPr/>
        </p:nvSpPr>
        <p:spPr>
          <a:xfrm>
            <a:off x="6247155" y="1834750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041DEC77-BE79-B7E0-D5AB-5602DB7D4535}"/>
              </a:ext>
            </a:extLst>
          </p:cNvPr>
          <p:cNvSpPr txBox="1"/>
          <p:nvPr/>
        </p:nvSpPr>
        <p:spPr>
          <a:xfrm>
            <a:off x="6548201" y="2401296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BA1CA14F-FECC-CFB0-6619-96262AC2D369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F18C1D-9680-8DC1-1505-BF498F269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804" y="1613485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47" y="3461303"/>
            <a:ext cx="5247235" cy="1727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Трагическая и поучительная песня о тяге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 деньгам, распространенная среди представителей одного занятия, которые иногда ассоциируются с картами (но не банковскими!)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ромом. Назовите мультфильм, в котором прозвучала эта песня.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4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F081C83-8B74-BA83-D3B6-65C59AA617B5}"/>
              </a:ext>
            </a:extLst>
          </p:cNvPr>
          <p:cNvGrpSpPr/>
          <p:nvPr/>
        </p:nvGrpSpPr>
        <p:grpSpPr>
          <a:xfrm>
            <a:off x="6371255" y="2002531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E6A14606-E654-F4F7-AADD-05AB3161799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1FF37893-E5FF-ABB7-9CFB-949754961592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72F58AF-599A-9F0D-C5ED-4895671A676B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E7FA5A49-E1B1-BA54-B6C0-0BCF14B5EAE4}"/>
              </a:ext>
            </a:extLst>
          </p:cNvPr>
          <p:cNvSpPr/>
          <p:nvPr/>
        </p:nvSpPr>
        <p:spPr>
          <a:xfrm>
            <a:off x="6247155" y="1881884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041DEC77-BE79-B7E0-D5AB-5602DB7D4535}"/>
              </a:ext>
            </a:extLst>
          </p:cNvPr>
          <p:cNvSpPr txBox="1"/>
          <p:nvPr/>
        </p:nvSpPr>
        <p:spPr>
          <a:xfrm>
            <a:off x="6548201" y="2448430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D2BADBB1-0EAE-45FF-10BF-49ABDAA31856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A7A0B4-1100-C79C-D506-0568DE77F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804" y="1661647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6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85" y="3689543"/>
            <a:ext cx="5020089" cy="1217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Герой этой песни считает, что все его денежные средства исполняют лирические произведения, а сам он тратит лишь свои деньги. Так что же делают его финансы?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5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2F081C83-8B74-BA83-D3B6-65C59AA617B5}"/>
              </a:ext>
            </a:extLst>
          </p:cNvPr>
          <p:cNvGrpSpPr/>
          <p:nvPr/>
        </p:nvGrpSpPr>
        <p:grpSpPr>
          <a:xfrm>
            <a:off x="6371255" y="2230788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E6A14606-E654-F4F7-AADD-05AB3161799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1FF37893-E5FF-ABB7-9CFB-949754961592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72F58AF-599A-9F0D-C5ED-4895671A676B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E7FA5A49-E1B1-BA54-B6C0-0BCF14B5EAE4}"/>
              </a:ext>
            </a:extLst>
          </p:cNvPr>
          <p:cNvSpPr/>
          <p:nvPr/>
        </p:nvSpPr>
        <p:spPr>
          <a:xfrm>
            <a:off x="6247155" y="2110141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041DEC77-BE79-B7E0-D5AB-5602DB7D4535}"/>
              </a:ext>
            </a:extLst>
          </p:cNvPr>
          <p:cNvSpPr txBox="1"/>
          <p:nvPr/>
        </p:nvSpPr>
        <p:spPr>
          <a:xfrm>
            <a:off x="6548201" y="2676687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9695B9AC-16A9-BA44-75B2-7D1F9DAFC598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3E383F-27B5-F174-FA90-68F2500C1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804" y="1889758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6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A07C7B-53D3-C1C1-B274-A5AC0BC4D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484" y="2289765"/>
            <a:ext cx="3488983" cy="4646465"/>
          </a:xfrm>
          <a:prstGeom prst="rect">
            <a:avLst/>
          </a:prstGeom>
        </p:spPr>
      </p:pic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1F76D664-CA16-DF00-C642-EF8A690C71B8}"/>
              </a:ext>
            </a:extLst>
          </p:cNvPr>
          <p:cNvSpPr txBox="1">
            <a:spLocks/>
          </p:cNvSpPr>
          <p:nvPr/>
        </p:nvSpPr>
        <p:spPr>
          <a:xfrm>
            <a:off x="2122896" y="993218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ru-RU" sz="17000" b="1" dirty="0">
              <a:solidFill>
                <a:srgbClr val="3B1F05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9" name="Google Shape;129;p3">
            <a:extLst>
              <a:ext uri="{FF2B5EF4-FFF2-40B4-BE49-F238E27FC236}">
                <a16:creationId xmlns:a16="http://schemas.microsoft.com/office/drawing/2014/main" id="{A5F639F0-CE0C-BC74-5D90-8BC2072B1076}"/>
              </a:ext>
            </a:extLst>
          </p:cNvPr>
          <p:cNvSpPr txBox="1">
            <a:spLocks/>
          </p:cNvSpPr>
          <p:nvPr/>
        </p:nvSpPr>
        <p:spPr>
          <a:xfrm>
            <a:off x="2586192" y="3012118"/>
            <a:ext cx="5108753" cy="165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Музыкальный салон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10" name="Google Shape;129;p3">
            <a:extLst>
              <a:ext uri="{FF2B5EF4-FFF2-40B4-BE49-F238E27FC236}">
                <a16:creationId xmlns:a16="http://schemas.microsoft.com/office/drawing/2014/main" id="{EAADB938-AFF8-4D0E-946C-D2B85CAEBBF5}"/>
              </a:ext>
            </a:extLst>
          </p:cNvPr>
          <p:cNvSpPr txBox="1">
            <a:spLocks/>
          </p:cNvSpPr>
          <p:nvPr/>
        </p:nvSpPr>
        <p:spPr>
          <a:xfrm>
            <a:off x="2586193" y="4779633"/>
            <a:ext cx="3509807" cy="760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b="1" dirty="0">
                <a:solidFill>
                  <a:srgbClr val="3B1F05"/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ОТВЕТЫ</a:t>
            </a:r>
          </a:p>
        </p:txBody>
      </p:sp>
      <p:sp>
        <p:nvSpPr>
          <p:cNvPr id="11" name="Google Shape;40;p23">
            <a:extLst>
              <a:ext uri="{FF2B5EF4-FFF2-40B4-BE49-F238E27FC236}">
                <a16:creationId xmlns:a16="http://schemas.microsoft.com/office/drawing/2014/main" id="{8BBBB4E2-3A33-01D2-0290-30AA6AB8F327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75771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68" y="3338724"/>
            <a:ext cx="4831745" cy="1446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Один творец повёл себя абсолютно неграмотно с финансовой точки зрения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в обмен на всё своё имущество приобрёл растения для возлюбленной. Сколько было этих растений?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30" name="Ð°Ð»Ð»Ð°-Ð¿ÑÐ³Ð°ÑÐµÐ²Ð°-Ð¼Ð¸Ð»Ð»Ð¸Ð¾Ð½-Ð°Ð»ÑÑ-ÑÐ¾Ð·.mp3">
            <a:hlinkClick r:id="" action="ppaction://media"/>
            <a:extLst>
              <a:ext uri="{FF2B5EF4-FFF2-40B4-BE49-F238E27FC236}">
                <a16:creationId xmlns:a16="http://schemas.microsoft.com/office/drawing/2014/main" id="{6B96526C-9D01-6265-DF02-5E62EB3AEF4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3750" end="261587.35"/>
                </p14:media>
              </p:ext>
            </p:extLst>
          </p:nvPr>
        </p:nvPicPr>
        <p:blipFill>
          <a:blip r:embed="rId5">
            <a:alphaModFix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7059" y="1879983"/>
            <a:ext cx="867048" cy="867048"/>
          </a:xfrm>
          <a:prstGeom prst="rect">
            <a:avLst/>
          </a:prstGeom>
          <a:solidFill>
            <a:schemeClr val="accent2"/>
          </a:solidFill>
          <a:ln w="88900" cap="sq">
            <a:noFill/>
            <a:miter lim="800000"/>
          </a:ln>
          <a:effectLst/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3" name="Google Shape;136;p4">
            <a:extLst>
              <a:ext uri="{FF2B5EF4-FFF2-40B4-BE49-F238E27FC236}">
                <a16:creationId xmlns:a16="http://schemas.microsoft.com/office/drawing/2014/main" id="{4772C98D-250A-4CD4-3ADD-E59229B7504B}"/>
              </a:ext>
            </a:extLst>
          </p:cNvPr>
          <p:cNvSpPr txBox="1">
            <a:spLocks/>
          </p:cNvSpPr>
          <p:nvPr/>
        </p:nvSpPr>
        <p:spPr>
          <a:xfrm rot="516">
            <a:off x="6240489" y="5078935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миллион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C490ECA2-A528-FE9D-0B7E-AD6FE096C118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93572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47" y="3097048"/>
            <a:ext cx="5033549" cy="1727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Песня о профессии, представитель которой вместо работы думает о возлюбленной,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из-за чего основные данные оказываются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не сведены. В каждой семье, в которой следят за финансами, роль этого человека тоже кто-то выполняет. Что это за профессия?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2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4" name="%D0%9A%D0%BE%D0%BC%D0%B1%D0%B8%D0%BD%D0%B0%D1%86%D0%B8%D1%8F-%D0%91%D1%83%D1%85%D0%B3%D0%B0%D0%BB%D1%82%D0%B5%D1%80.mp3">
            <a:hlinkClick r:id="" action="ppaction://media"/>
            <a:extLst>
              <a:ext uri="{FF2B5EF4-FFF2-40B4-BE49-F238E27FC236}">
                <a16:creationId xmlns:a16="http://schemas.microsoft.com/office/drawing/2014/main" id="{4DA101D6-F5DE-C547-F715-99958974569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5015" end="115881.075"/>
                </p14:media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70000" contrast="-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7017" y="1638085"/>
            <a:ext cx="867047" cy="867047"/>
          </a:xfrm>
          <a:prstGeom prst="rect">
            <a:avLst/>
          </a:prstGeom>
          <a:solidFill>
            <a:srgbClr val="EE7E04"/>
          </a:solidFill>
          <a:effectLst/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3" name="Google Shape;136;p4">
            <a:extLst>
              <a:ext uri="{FF2B5EF4-FFF2-40B4-BE49-F238E27FC236}">
                <a16:creationId xmlns:a16="http://schemas.microsoft.com/office/drawing/2014/main" id="{AA863B95-8819-43E2-5239-910CCEF482CB}"/>
              </a:ext>
            </a:extLst>
          </p:cNvPr>
          <p:cNvSpPr txBox="1">
            <a:spLocks/>
          </p:cNvSpPr>
          <p:nvPr/>
        </p:nvSpPr>
        <p:spPr>
          <a:xfrm rot="516">
            <a:off x="6240488" y="5113893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бухгалтер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1C56412F-209E-37DC-26F5-C19CDFC4AB94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133097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47" y="3095957"/>
            <a:ext cx="5033549" cy="1727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«Интеллигентная» беседа во время семейного досуга, в которой жена говорит о незакрытых потребностях, а муж сетует на отсутствие дополнительного дохода (а всё из-за кляузы жены!). Назовите имя хотя бы одного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из участников.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3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3" name="Ð²Ð»Ð°Ð´Ð¸Ð¼Ð¸Ñ-Ð²ÑÑÐ¾ÑÐºÐ¸Ð¸-Ð´Ð¸Ð°Ð»Ð¾Ð³-Ñ-ÑÐµÐ»ÐµÐ²Ð¸Ð·Ð¾ÑÐ°.mp3">
            <a:hlinkClick r:id="" action="ppaction://media"/>
            <a:extLst>
              <a:ext uri="{FF2B5EF4-FFF2-40B4-BE49-F238E27FC236}">
                <a16:creationId xmlns:a16="http://schemas.microsoft.com/office/drawing/2014/main" id="{A70F6352-9AA6-6974-DEBC-6329E7BD6A7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00" end="53128"/>
                </p14:media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70000" contrast="-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7017" y="1638085"/>
            <a:ext cx="867047" cy="867047"/>
          </a:xfrm>
          <a:prstGeom prst="rect">
            <a:avLst/>
          </a:prstGeom>
          <a:solidFill>
            <a:srgbClr val="EE7E04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4" name="Google Shape;136;p4">
            <a:extLst>
              <a:ext uri="{FF2B5EF4-FFF2-40B4-BE49-F238E27FC236}">
                <a16:creationId xmlns:a16="http://schemas.microsoft.com/office/drawing/2014/main" id="{DD0C2B8B-2242-F775-4A5D-F5FDBDA8953A}"/>
              </a:ext>
            </a:extLst>
          </p:cNvPr>
          <p:cNvSpPr txBox="1">
            <a:spLocks/>
          </p:cNvSpPr>
          <p:nvPr/>
        </p:nvSpPr>
        <p:spPr>
          <a:xfrm rot="516">
            <a:off x="6240488" y="5112802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Зина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3A0D586E-3B7D-C40B-9529-583CAAEED1EC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1" name="Google Shape;136;p4">
            <a:extLst>
              <a:ext uri="{FF2B5EF4-FFF2-40B4-BE49-F238E27FC236}">
                <a16:creationId xmlns:a16="http://schemas.microsoft.com/office/drawing/2014/main" id="{28AE2CA5-A199-E8CF-641B-D133C5768B90}"/>
              </a:ext>
            </a:extLst>
          </p:cNvPr>
          <p:cNvSpPr txBox="1">
            <a:spLocks/>
          </p:cNvSpPr>
          <p:nvPr/>
        </p:nvSpPr>
        <p:spPr>
          <a:xfrm rot="516">
            <a:off x="6247084" y="5525140"/>
            <a:ext cx="2576842" cy="89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Зачет: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</a:rPr>
              <a:t>Ваня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137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47" y="2980536"/>
            <a:ext cx="5247235" cy="1727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Трагическая и поучительная песня о тяге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 деньгам, распространенная среди представителей одного занятия, которые иногда ассоциируются с картами (но не банковскими!)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ромом. Назовите мультфильм, в котором прозвучала эта песня.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4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4" name="dengi-dengi-drebedengi.mp3">
            <a:hlinkClick r:id="" action="ppaction://media"/>
            <a:extLst>
              <a:ext uri="{FF2B5EF4-FFF2-40B4-BE49-F238E27FC236}">
                <a16:creationId xmlns:a16="http://schemas.microsoft.com/office/drawing/2014/main" id="{C9EBD3FD-A8A1-DD3E-1B94-DD95AEAA460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3306.875"/>
                </p14:media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70000" contrast="-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7017" y="1522648"/>
            <a:ext cx="867047" cy="867047"/>
          </a:xfrm>
          <a:prstGeom prst="rect">
            <a:avLst/>
          </a:prstGeom>
          <a:solidFill>
            <a:srgbClr val="EE7E04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6" name="Google Shape;136;p4">
            <a:extLst>
              <a:ext uri="{FF2B5EF4-FFF2-40B4-BE49-F238E27FC236}">
                <a16:creationId xmlns:a16="http://schemas.microsoft.com/office/drawing/2014/main" id="{29E66E37-1959-AC0D-42AF-439E83F0B42F}"/>
              </a:ext>
            </a:extLst>
          </p:cNvPr>
          <p:cNvSpPr txBox="1">
            <a:spLocks/>
          </p:cNvSpPr>
          <p:nvPr/>
        </p:nvSpPr>
        <p:spPr>
          <a:xfrm rot="516">
            <a:off x="6240488" y="4997365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</a:rPr>
              <a:t>«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Остров сокровищ»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id="{23987A15-6A79-DECE-F0BD-AF7C87B99A23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188422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85" y="3098618"/>
            <a:ext cx="5020089" cy="1217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Герой этой песни считает, что все его денежные средства исполняют лирические произведения, а сам он тратит лишь свои деньги. Так что же делают его финансы?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2253349" y="2071810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5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656723" y="2616815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5" name="Ð°Ð»ÐµÐºÑÐ°Ð½Ð´Ñ-Ð±ÑÐ¸Ð½Ð¾Ð²-Ð¼Ð¾Ð¸-ÑÐ¸Ð½Ð°Ð½ÑÑ-Ð¿Ð¾ÑÑ-ÑÐ¾Ð¼Ð°Ð½ÑÑ.mp3">
            <a:hlinkClick r:id="" action="ppaction://media"/>
            <a:extLst>
              <a:ext uri="{FF2B5EF4-FFF2-40B4-BE49-F238E27FC236}">
                <a16:creationId xmlns:a16="http://schemas.microsoft.com/office/drawing/2014/main" id="{4E6F1E7D-6678-50FB-0165-A1345C3034E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000" end="205064.45"/>
                </p14:media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  <a14:imgEffect>
                      <a14:brightnessContrast bright="70000" contrast="-7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7093" y="1638086"/>
            <a:ext cx="867046" cy="867046"/>
          </a:xfrm>
          <a:prstGeom prst="rect">
            <a:avLst/>
          </a:prstGeom>
          <a:solidFill>
            <a:srgbClr val="EE7E04"/>
          </a:solidFill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</p:pic>
      <p:sp>
        <p:nvSpPr>
          <p:cNvPr id="3" name="Google Shape;136;p4">
            <a:extLst>
              <a:ext uri="{FF2B5EF4-FFF2-40B4-BE49-F238E27FC236}">
                <a16:creationId xmlns:a16="http://schemas.microsoft.com/office/drawing/2014/main" id="{79218FD6-83F6-4A8D-9325-1FE66CF0E5FF}"/>
              </a:ext>
            </a:extLst>
          </p:cNvPr>
          <p:cNvSpPr txBox="1">
            <a:spLocks/>
          </p:cNvSpPr>
          <p:nvPr/>
        </p:nvSpPr>
        <p:spPr>
          <a:xfrm rot="516">
            <a:off x="6240488" y="4724222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поют романсы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8AA14416-97C2-6BFA-BA2C-8793E18C110E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380507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9080A3C1-A25C-B7FB-4D0F-AA2B864EBADE}"/>
              </a:ext>
            </a:extLst>
          </p:cNvPr>
          <p:cNvSpPr txBox="1">
            <a:spLocks/>
          </p:cNvSpPr>
          <p:nvPr/>
        </p:nvSpPr>
        <p:spPr>
          <a:xfrm>
            <a:off x="2122896" y="1358264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17000" b="1" dirty="0">
              <a:solidFill>
                <a:srgbClr val="3B1F05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0" name="Google Shape;129;p3">
            <a:extLst>
              <a:ext uri="{FF2B5EF4-FFF2-40B4-BE49-F238E27FC236}">
                <a16:creationId xmlns:a16="http://schemas.microsoft.com/office/drawing/2014/main" id="{4B2547BE-ECD7-89DB-5DA4-00124B8CC7F9}"/>
              </a:ext>
            </a:extLst>
          </p:cNvPr>
          <p:cNvSpPr txBox="1">
            <a:spLocks/>
          </p:cNvSpPr>
          <p:nvPr/>
        </p:nvSpPr>
        <p:spPr>
          <a:xfrm>
            <a:off x="2586192" y="3377164"/>
            <a:ext cx="5108753" cy="165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Картинная галерея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12" name="Google Shape;40;p23">
            <a:extLst>
              <a:ext uri="{FF2B5EF4-FFF2-40B4-BE49-F238E27FC236}">
                <a16:creationId xmlns:a16="http://schemas.microsoft.com/office/drawing/2014/main" id="{1704E720-7E5A-244A-4C5F-A51B954522B4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70AE1FA-0C2F-1963-915E-1DB3989BB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209" y="1536700"/>
            <a:ext cx="2908300" cy="532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18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135" name="Google Shape;135;p4"/>
          <p:cNvSpPr txBox="1">
            <a:spLocks noGrp="1"/>
          </p:cNvSpPr>
          <p:nvPr>
            <p:ph type="ctrTitle" idx="4294967295"/>
          </p:nvPr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  <a:endParaRPr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136" name="Google Shape;136;p4"/>
          <p:cNvSpPr txBox="1">
            <a:spLocks noGrp="1"/>
          </p:cNvSpPr>
          <p:nvPr>
            <p:ph type="ctrTitle" idx="4294967295"/>
          </p:nvPr>
        </p:nvSpPr>
        <p:spPr>
          <a:xfrm rot="516">
            <a:off x="6238528" y="1470247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b="0" i="0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4"/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0026F7BF-A0CA-2245-5BDF-C812EA0215DE}"/>
              </a:ext>
            </a:extLst>
          </p:cNvPr>
          <p:cNvGrpSpPr/>
          <p:nvPr/>
        </p:nvGrpSpPr>
        <p:grpSpPr>
          <a:xfrm>
            <a:off x="10777974" y="1326596"/>
            <a:ext cx="868818" cy="868818"/>
            <a:chOff x="3282675" y="4607880"/>
            <a:chExt cx="1334617" cy="1334617"/>
          </a:xfrm>
        </p:grpSpPr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21C00676-6A7C-E214-74AE-734823BF876D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765EE19E-930E-B99B-C061-41FFA7B762AD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EDEC8506-928D-0599-AEC1-B0F15E461451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32" name="Кольцо 31">
            <a:extLst>
              <a:ext uri="{FF2B5EF4-FFF2-40B4-BE49-F238E27FC236}">
                <a16:creationId xmlns:a16="http://schemas.microsoft.com/office/drawing/2014/main" id="{4B9861F8-26DF-49D3-98FF-08942D2E7E44}"/>
              </a:ext>
            </a:extLst>
          </p:cNvPr>
          <p:cNvSpPr/>
          <p:nvPr/>
        </p:nvSpPr>
        <p:spPr>
          <a:xfrm>
            <a:off x="10653874" y="1205949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5" name="Google Shape;85;p28">
            <a:extLst>
              <a:ext uri="{FF2B5EF4-FFF2-40B4-BE49-F238E27FC236}">
                <a16:creationId xmlns:a16="http://schemas.microsoft.com/office/drawing/2014/main" id="{F929310A-6656-9D7A-EA65-2BECDAA1E514}"/>
              </a:ext>
            </a:extLst>
          </p:cNvPr>
          <p:cNvSpPr txBox="1"/>
          <p:nvPr/>
        </p:nvSpPr>
        <p:spPr>
          <a:xfrm>
            <a:off x="10954920" y="1772495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30 сек</a:t>
            </a:r>
            <a:endParaRPr dirty="0"/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38576" y="3296586"/>
            <a:ext cx="4873843" cy="1360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80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Люся, я тебе там деньги должен, я тебе с первой же зарплаты вышлю</a:t>
            </a:r>
            <a:r>
              <a:rPr lang="en-US" sz="2800" i="1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85;p28">
            <a:extLst>
              <a:ext uri="{FF2B5EF4-FFF2-40B4-BE49-F238E27FC236}">
                <a16:creationId xmlns:a16="http://schemas.microsoft.com/office/drawing/2014/main" id="{9BAF8B32-75B6-AA26-638C-C3CFA86BD957}"/>
              </a:ext>
            </a:extLst>
          </p:cNvPr>
          <p:cNvSpPr txBox="1"/>
          <p:nvPr/>
        </p:nvSpPr>
        <p:spPr>
          <a:xfrm>
            <a:off x="623847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39" name="Заголовок 2">
            <a:extLst>
              <a:ext uri="{FF2B5EF4-FFF2-40B4-BE49-F238E27FC236}">
                <a16:creationId xmlns:a16="http://schemas.microsoft.com/office/drawing/2014/main" id="{BAAE0FF7-EE7A-A580-1ADF-986612429C7D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6C55C0E-9C59-F70A-472A-89E25A3EA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3398724"/>
            <a:ext cx="685536" cy="664762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69AF52E3-21F0-35E6-9569-E02690914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98533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0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5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B921E4F-2D9A-440B-D9F4-9B3645C2C49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b="8696"/>
          <a:stretch/>
        </p:blipFill>
        <p:spPr>
          <a:xfrm>
            <a:off x="6252995" y="1625104"/>
            <a:ext cx="3600000" cy="2160000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70" y="4104585"/>
            <a:ext cx="4707769" cy="1435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Какая государственная организация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современной России создана, для того чтобы компенсировать убытки вкладчикам при ситуации, аналогичной изображенной на картине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В.Маковского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«Крах банка»?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Заголовок 2">
            <a:extLst>
              <a:ext uri="{FF2B5EF4-FFF2-40B4-BE49-F238E27FC236}">
                <a16:creationId xmlns:a16="http://schemas.microsoft.com/office/drawing/2014/main" id="{D1757C88-F680-046B-57B6-6994356B4D8D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902914F1-E0C9-FBD6-D41B-9D9AA4632FBF}"/>
              </a:ext>
            </a:extLst>
          </p:cNvPr>
          <p:cNvGrpSpPr/>
          <p:nvPr/>
        </p:nvGrpSpPr>
        <p:grpSpPr>
          <a:xfrm>
            <a:off x="10439966" y="2297894"/>
            <a:ext cx="868818" cy="868818"/>
            <a:chOff x="3282675" y="4607880"/>
            <a:chExt cx="1334617" cy="1334617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CA532499-D4F4-1C72-E78D-0C9145AE6643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E7C83E22-4322-C6C6-5327-0378A000FC35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9C527732-7561-9A15-9D01-EC1E0C448E7A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37" name="Кольцо 36">
            <a:extLst>
              <a:ext uri="{FF2B5EF4-FFF2-40B4-BE49-F238E27FC236}">
                <a16:creationId xmlns:a16="http://schemas.microsoft.com/office/drawing/2014/main" id="{9FD2932F-D459-A774-FF92-7ECE143DEE81}"/>
              </a:ext>
            </a:extLst>
          </p:cNvPr>
          <p:cNvSpPr/>
          <p:nvPr/>
        </p:nvSpPr>
        <p:spPr>
          <a:xfrm>
            <a:off x="10315866" y="2177247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8" name="Google Shape;85;p28">
            <a:extLst>
              <a:ext uri="{FF2B5EF4-FFF2-40B4-BE49-F238E27FC236}">
                <a16:creationId xmlns:a16="http://schemas.microsoft.com/office/drawing/2014/main" id="{D594C0D2-D78B-33E4-052A-EF2C6EB5F6B9}"/>
              </a:ext>
            </a:extLst>
          </p:cNvPr>
          <p:cNvSpPr txBox="1"/>
          <p:nvPr/>
        </p:nvSpPr>
        <p:spPr>
          <a:xfrm>
            <a:off x="10616912" y="2743793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5CEC25CE-9AE8-5AA8-AE16-31DAEE98B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516" y="1953073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4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A64033-5803-8CB3-46B9-68835945A8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582" t="2675" r="2583" b="3875"/>
          <a:stretch/>
        </p:blipFill>
        <p:spPr>
          <a:xfrm>
            <a:off x="6148893" y="1100911"/>
            <a:ext cx="3695475" cy="21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086" y="3599543"/>
            <a:ext cx="5399635" cy="2560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корабли Голландской Ост-Индской компании (</a:t>
            </a:r>
            <a:r>
              <a:rPr lang="en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VOC), </a:t>
            </a: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которая во многих финансовых вопросах считается первопроходцем. Например, имущественные права учредителей были оформлены </a:t>
            </a: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виде самостоятельных бумаг, которые позволяли передавать доли в компании новым владельцам или закладывать их в обеспечение своих обязательств. </a:t>
            </a: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Какой трёхбуквенной аббревиатурой мы могли бы назвать юридическую форму этой компании, если бы она существовала в современной России?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2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id="{342D413B-CBD3-EA0B-68F5-65F02C3B2ADB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FBF4D62-17CD-4A6E-53E8-BDF80AADCE70}"/>
              </a:ext>
            </a:extLst>
          </p:cNvPr>
          <p:cNvGrpSpPr/>
          <p:nvPr/>
        </p:nvGrpSpPr>
        <p:grpSpPr>
          <a:xfrm>
            <a:off x="10439966" y="1850793"/>
            <a:ext cx="868818" cy="868818"/>
            <a:chOff x="3282675" y="4607880"/>
            <a:chExt cx="1334617" cy="1334617"/>
          </a:xfrm>
        </p:grpSpPr>
        <p:sp>
          <p:nvSpPr>
            <p:cNvPr id="16" name="Овал 15">
              <a:extLst>
                <a:ext uri="{FF2B5EF4-FFF2-40B4-BE49-F238E27FC236}">
                  <a16:creationId xmlns:a16="http://schemas.microsoft.com/office/drawing/2014/main" id="{E7DB5E64-5DC9-DF27-BB13-04497B0252FA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6FE8F24E-4078-0D52-AD0C-9D5CA61F5C09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Овал 19">
              <a:extLst>
                <a:ext uri="{FF2B5EF4-FFF2-40B4-BE49-F238E27FC236}">
                  <a16:creationId xmlns:a16="http://schemas.microsoft.com/office/drawing/2014/main" id="{73A359D0-FF75-E38E-74BF-5A7B67C77763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1" name="Кольцо 20">
            <a:extLst>
              <a:ext uri="{FF2B5EF4-FFF2-40B4-BE49-F238E27FC236}">
                <a16:creationId xmlns:a16="http://schemas.microsoft.com/office/drawing/2014/main" id="{0984EA5F-D181-51AD-8118-B386F324601E}"/>
              </a:ext>
            </a:extLst>
          </p:cNvPr>
          <p:cNvSpPr/>
          <p:nvPr/>
        </p:nvSpPr>
        <p:spPr>
          <a:xfrm>
            <a:off x="10315866" y="1730146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Google Shape;85;p28">
            <a:extLst>
              <a:ext uri="{FF2B5EF4-FFF2-40B4-BE49-F238E27FC236}">
                <a16:creationId xmlns:a16="http://schemas.microsoft.com/office/drawing/2014/main" id="{22128F6B-547B-E299-CB48-CAC8FE7BFFA9}"/>
              </a:ext>
            </a:extLst>
          </p:cNvPr>
          <p:cNvSpPr txBox="1"/>
          <p:nvPr/>
        </p:nvSpPr>
        <p:spPr>
          <a:xfrm>
            <a:off x="10616912" y="2296692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D84B3A-DCD1-26C9-0150-048BF68CB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516" y="150597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8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08" y="3767640"/>
            <a:ext cx="5514691" cy="2280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картина </a:t>
            </a:r>
            <a:r>
              <a:rPr lang="ru-RU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Маринуса</a:t>
            </a: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ван </a:t>
            </a:r>
            <a:r>
              <a:rPr lang="ru-RU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Реймерсвале</a:t>
            </a: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из собрания Эрмитажа. На ней изображены представители определённой профессии. </a:t>
            </a:r>
            <a:b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их обязанности входит принимать, хранить </a:t>
            </a:r>
            <a:b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предоставлять отчёт вплоть до копейки. Представителями этой профессии были Апостол Матфей, химик Антуан Лавуазье и отец римского императора Веспасиана. Назовите эту профессию, существующую до сих пор, двумя словами.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3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3F79459-7486-B645-9DC3-675362996DE8}"/>
              </a:ext>
            </a:extLst>
          </p:cNvPr>
          <p:cNvGrpSpPr/>
          <p:nvPr/>
        </p:nvGrpSpPr>
        <p:grpSpPr>
          <a:xfrm>
            <a:off x="9440892" y="1636892"/>
            <a:ext cx="868818" cy="868818"/>
            <a:chOff x="3282675" y="4607880"/>
            <a:chExt cx="1334617" cy="1334617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C2F0119E-1949-9CE6-EABF-7C1E4B67650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D50530FD-DA35-D496-226A-D8FE8E01B80E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0E3AE553-C91B-999F-C606-86203B8EC842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11" name="Кольцо 10">
            <a:extLst>
              <a:ext uri="{FF2B5EF4-FFF2-40B4-BE49-F238E27FC236}">
                <a16:creationId xmlns:a16="http://schemas.microsoft.com/office/drawing/2014/main" id="{3763DB5D-2BD2-672A-98D6-F8E2D63E35E3}"/>
              </a:ext>
            </a:extLst>
          </p:cNvPr>
          <p:cNvSpPr/>
          <p:nvPr/>
        </p:nvSpPr>
        <p:spPr>
          <a:xfrm>
            <a:off x="9316792" y="1516245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Google Shape;85;p28">
            <a:extLst>
              <a:ext uri="{FF2B5EF4-FFF2-40B4-BE49-F238E27FC236}">
                <a16:creationId xmlns:a16="http://schemas.microsoft.com/office/drawing/2014/main" id="{FBAE4374-2B35-206B-F5D1-EC4F7F332AED}"/>
              </a:ext>
            </a:extLst>
          </p:cNvPr>
          <p:cNvSpPr txBox="1"/>
          <p:nvPr/>
        </p:nvSpPr>
        <p:spPr>
          <a:xfrm>
            <a:off x="9617838" y="2082791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B735CDD-2326-F36A-5739-35C986CC7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936" y="-2095"/>
            <a:ext cx="2425724" cy="3431095"/>
          </a:xfrm>
          <a:prstGeom prst="rect">
            <a:avLst/>
          </a:prstGeom>
        </p:spPr>
      </p:pic>
      <p:sp>
        <p:nvSpPr>
          <p:cNvPr id="16" name="Заголовок 2">
            <a:extLst>
              <a:ext uri="{FF2B5EF4-FFF2-40B4-BE49-F238E27FC236}">
                <a16:creationId xmlns:a16="http://schemas.microsoft.com/office/drawing/2014/main" id="{87A41FC2-4784-C07C-E569-BEAC1AFBACD0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69B79D8-38BD-5601-CFD0-9EC7DC814C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392" y="1296081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1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08" y="3767640"/>
            <a:ext cx="5514691" cy="2280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гравюра, изображающая большой пожар в Стокгольме в 1751 году. Некоторые жители очень плотно застроенной столицы Швеции покупали и вешали над входом в дом специальные жетоны в виде 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</a:rPr>
              <a:t>ф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еникса. Пожарные службы первым делом старались тушить именно такие дома. Каким современным термином можно назвать такой медальон? 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4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3F79459-7486-B645-9DC3-675362996DE8}"/>
              </a:ext>
            </a:extLst>
          </p:cNvPr>
          <p:cNvGrpSpPr/>
          <p:nvPr/>
        </p:nvGrpSpPr>
        <p:grpSpPr>
          <a:xfrm>
            <a:off x="9419666" y="1850793"/>
            <a:ext cx="868818" cy="868818"/>
            <a:chOff x="3282675" y="4607880"/>
            <a:chExt cx="1334617" cy="1334617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C2F0119E-1949-9CE6-EABF-7C1E4B67650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D50530FD-DA35-D496-226A-D8FE8E01B80E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0E3AE553-C91B-999F-C606-86203B8EC842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11" name="Кольцо 10">
            <a:extLst>
              <a:ext uri="{FF2B5EF4-FFF2-40B4-BE49-F238E27FC236}">
                <a16:creationId xmlns:a16="http://schemas.microsoft.com/office/drawing/2014/main" id="{3763DB5D-2BD2-672A-98D6-F8E2D63E35E3}"/>
              </a:ext>
            </a:extLst>
          </p:cNvPr>
          <p:cNvSpPr/>
          <p:nvPr/>
        </p:nvSpPr>
        <p:spPr>
          <a:xfrm>
            <a:off x="9295566" y="1730146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Google Shape;85;p28">
            <a:extLst>
              <a:ext uri="{FF2B5EF4-FFF2-40B4-BE49-F238E27FC236}">
                <a16:creationId xmlns:a16="http://schemas.microsoft.com/office/drawing/2014/main" id="{FBAE4374-2B35-206B-F5D1-EC4F7F332AED}"/>
              </a:ext>
            </a:extLst>
          </p:cNvPr>
          <p:cNvSpPr txBox="1"/>
          <p:nvPr/>
        </p:nvSpPr>
        <p:spPr>
          <a:xfrm>
            <a:off x="9596612" y="2296692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626536-5943-C61D-2A9B-6C5D60E62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936" y="962822"/>
            <a:ext cx="2517761" cy="2467287"/>
          </a:xfrm>
          <a:prstGeom prst="rect">
            <a:avLst/>
          </a:prstGeom>
        </p:spPr>
      </p:pic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F1F5BFDA-4BA7-A3BA-B930-93273817E94D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CE865BE-C333-23E4-4B7A-326559B57A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1648" y="151232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0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08" y="3767640"/>
            <a:ext cx="5514691" cy="2280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репродукция картины, изображающей вкладчиков Компании Южных морей, основанной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1711 году в Великобритании и обещавшей исключительные права на торговлю с Южной Америкой, а потому и высокую прибыль.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Какой геометрической фигурой эту компанию назвали бы в России?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5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3F79459-7486-B645-9DC3-675362996DE8}"/>
              </a:ext>
            </a:extLst>
          </p:cNvPr>
          <p:cNvGrpSpPr/>
          <p:nvPr/>
        </p:nvGrpSpPr>
        <p:grpSpPr>
          <a:xfrm>
            <a:off x="10238224" y="1850793"/>
            <a:ext cx="868818" cy="868818"/>
            <a:chOff x="3282675" y="4607880"/>
            <a:chExt cx="1334617" cy="1334617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C2F0119E-1949-9CE6-EABF-7C1E4B676507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D50530FD-DA35-D496-226A-D8FE8E01B80E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0E3AE553-C91B-999F-C606-86203B8EC842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11" name="Кольцо 10">
            <a:extLst>
              <a:ext uri="{FF2B5EF4-FFF2-40B4-BE49-F238E27FC236}">
                <a16:creationId xmlns:a16="http://schemas.microsoft.com/office/drawing/2014/main" id="{3763DB5D-2BD2-672A-98D6-F8E2D63E35E3}"/>
              </a:ext>
            </a:extLst>
          </p:cNvPr>
          <p:cNvSpPr/>
          <p:nvPr/>
        </p:nvSpPr>
        <p:spPr>
          <a:xfrm>
            <a:off x="10114124" y="1730146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Google Shape;85;p28">
            <a:extLst>
              <a:ext uri="{FF2B5EF4-FFF2-40B4-BE49-F238E27FC236}">
                <a16:creationId xmlns:a16="http://schemas.microsoft.com/office/drawing/2014/main" id="{FBAE4374-2B35-206B-F5D1-EC4F7F332AED}"/>
              </a:ext>
            </a:extLst>
          </p:cNvPr>
          <p:cNvSpPr txBox="1"/>
          <p:nvPr/>
        </p:nvSpPr>
        <p:spPr>
          <a:xfrm>
            <a:off x="10415170" y="2296692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0 сек</a:t>
            </a:r>
            <a:endParaRPr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350A5E-7FE1-86C8-8CED-01C56416D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297" y="1160653"/>
            <a:ext cx="3364655" cy="2268347"/>
          </a:xfrm>
          <a:prstGeom prst="rect">
            <a:avLst/>
          </a:prstGeom>
        </p:spPr>
      </p:pic>
      <p:sp>
        <p:nvSpPr>
          <p:cNvPr id="13" name="Заголовок 2">
            <a:extLst>
              <a:ext uri="{FF2B5EF4-FFF2-40B4-BE49-F238E27FC236}">
                <a16:creationId xmlns:a16="http://schemas.microsoft.com/office/drawing/2014/main" id="{41BF25B6-5A6F-9066-FF1B-9DC2A7AA39EC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429CAB6-4C3E-A19D-8B6C-787D44B99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0774" y="150597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04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6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844E6655-A7BA-A809-FB94-2FA53FFD8935}"/>
              </a:ext>
            </a:extLst>
          </p:cNvPr>
          <p:cNvSpPr txBox="1">
            <a:spLocks/>
          </p:cNvSpPr>
          <p:nvPr/>
        </p:nvSpPr>
        <p:spPr>
          <a:xfrm>
            <a:off x="2122896" y="993218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endParaRPr lang="ru-RU" sz="17000" b="1" dirty="0">
              <a:solidFill>
                <a:srgbClr val="3B1F05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13" name="Google Shape;129;p3">
            <a:extLst>
              <a:ext uri="{FF2B5EF4-FFF2-40B4-BE49-F238E27FC236}">
                <a16:creationId xmlns:a16="http://schemas.microsoft.com/office/drawing/2014/main" id="{281615C6-7398-1895-438E-9E96130ED9DE}"/>
              </a:ext>
            </a:extLst>
          </p:cNvPr>
          <p:cNvSpPr txBox="1">
            <a:spLocks/>
          </p:cNvSpPr>
          <p:nvPr/>
        </p:nvSpPr>
        <p:spPr>
          <a:xfrm>
            <a:off x="2586192" y="3012118"/>
            <a:ext cx="5108753" cy="165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Картинная галерея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14" name="Google Shape;129;p3">
            <a:extLst>
              <a:ext uri="{FF2B5EF4-FFF2-40B4-BE49-F238E27FC236}">
                <a16:creationId xmlns:a16="http://schemas.microsoft.com/office/drawing/2014/main" id="{77D216E1-242C-CCE2-1B79-1E48893029AD}"/>
              </a:ext>
            </a:extLst>
          </p:cNvPr>
          <p:cNvSpPr txBox="1">
            <a:spLocks/>
          </p:cNvSpPr>
          <p:nvPr/>
        </p:nvSpPr>
        <p:spPr>
          <a:xfrm>
            <a:off x="2586193" y="4779633"/>
            <a:ext cx="3509807" cy="760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b="1" dirty="0">
                <a:solidFill>
                  <a:srgbClr val="3B1F05"/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ОТВЕТЫ</a:t>
            </a:r>
          </a:p>
        </p:txBody>
      </p:sp>
      <p:sp>
        <p:nvSpPr>
          <p:cNvPr id="15" name="Google Shape;40;p23">
            <a:extLst>
              <a:ext uri="{FF2B5EF4-FFF2-40B4-BE49-F238E27FC236}">
                <a16:creationId xmlns:a16="http://schemas.microsoft.com/office/drawing/2014/main" id="{51CB0D0E-8C20-64FB-B416-F08B242C1426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8F766C8-81AC-B331-E650-F5FADF704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209" y="1536700"/>
            <a:ext cx="2908300" cy="532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005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B921E4F-2D9A-440B-D9F4-9B3645C2C49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b="8696"/>
          <a:stretch/>
        </p:blipFill>
        <p:spPr>
          <a:xfrm>
            <a:off x="6252995" y="1382122"/>
            <a:ext cx="3600000" cy="2160000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71" y="3861610"/>
            <a:ext cx="4791644" cy="143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Какая государственная организация </a:t>
            </a:r>
            <a:b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современной России создана, для того чтобы компенсировать убытки вкладчикам при ситуации, аналогичной изображенной на картине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В.Маковского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«Крах банка»?</a:t>
            </a:r>
            <a:endParaRPr lang="ru-RU" sz="28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1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7BDB00-CAF1-D366-A3C4-BDF24B7FBB28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4" name="Google Shape;136;p4">
            <a:extLst>
              <a:ext uri="{FF2B5EF4-FFF2-40B4-BE49-F238E27FC236}">
                <a16:creationId xmlns:a16="http://schemas.microsoft.com/office/drawing/2014/main" id="{56BF77FD-4BB0-ED4A-0CD5-9EC2D06871BD}"/>
              </a:ext>
            </a:extLst>
          </p:cNvPr>
          <p:cNvSpPr txBox="1">
            <a:spLocks/>
          </p:cNvSpPr>
          <p:nvPr/>
        </p:nvSpPr>
        <p:spPr>
          <a:xfrm rot="516">
            <a:off x="6240487" y="5472646"/>
            <a:ext cx="4921952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i="1" dirty="0">
                <a:solidFill>
                  <a:srgbClr val="EE7E04"/>
                </a:solidFill>
                <a:latin typeface="Arial" panose="020B0604020202020204" pitchFamily="34" charset="0"/>
              </a:rPr>
              <a:t>А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гентство по страхованию вкладов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00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A64033-5803-8CB3-46B9-68835945A8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582" t="2675" r="2583" b="3875"/>
          <a:stretch/>
        </p:blipFill>
        <p:spPr>
          <a:xfrm>
            <a:off x="6148893" y="988444"/>
            <a:ext cx="3695475" cy="21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086" y="3375937"/>
            <a:ext cx="5399635" cy="2560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корабли Голландской Ост-Индской компании (</a:t>
            </a:r>
            <a:r>
              <a:rPr lang="en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VOC), </a:t>
            </a: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которая во многих финансовых вопросах считается первопроходцем. Например, имущественные права учредителей были оформлены </a:t>
            </a: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виде самостоятельных бумаг, которые позволяли передавать доли в компании новым владельцам или закладывать их в обеспечение своих обязательств. </a:t>
            </a: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Какой трёхбуквенной аббревиатурой мы могли бы назвать юридическую форму этой компании, если бы она существовала в современной России?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2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BB39BCA2-B6D7-CA15-5024-EE60C37FC4AD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5" name="Google Shape;136;p4">
            <a:extLst>
              <a:ext uri="{FF2B5EF4-FFF2-40B4-BE49-F238E27FC236}">
                <a16:creationId xmlns:a16="http://schemas.microsoft.com/office/drawing/2014/main" id="{DD58CD93-75F6-29C7-32C1-977F77AFDBF6}"/>
              </a:ext>
            </a:extLst>
          </p:cNvPr>
          <p:cNvSpPr txBox="1">
            <a:spLocks/>
          </p:cNvSpPr>
          <p:nvPr/>
        </p:nvSpPr>
        <p:spPr>
          <a:xfrm rot="516">
            <a:off x="6240487" y="5981052"/>
            <a:ext cx="1452671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ПАО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36;p4">
            <a:extLst>
              <a:ext uri="{FF2B5EF4-FFF2-40B4-BE49-F238E27FC236}">
                <a16:creationId xmlns:a16="http://schemas.microsoft.com/office/drawing/2014/main" id="{221E67C7-F14E-E90C-1A8A-79EF4DA4012C}"/>
              </a:ext>
            </a:extLst>
          </p:cNvPr>
          <p:cNvSpPr txBox="1">
            <a:spLocks/>
          </p:cNvSpPr>
          <p:nvPr/>
        </p:nvSpPr>
        <p:spPr>
          <a:xfrm rot="516">
            <a:off x="8142440" y="5981052"/>
            <a:ext cx="1452671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Зачёт: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ОАО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269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08" y="3767640"/>
            <a:ext cx="5514691" cy="2280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картина </a:t>
            </a:r>
            <a:r>
              <a:rPr lang="ru-RU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Маринуса</a:t>
            </a: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ван </a:t>
            </a:r>
            <a:r>
              <a:rPr lang="ru-RU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Реймерсвале</a:t>
            </a: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из собрания Эрмитажа. На ней изображены представители определённой профессии. </a:t>
            </a:r>
            <a:b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их обязанности входит принимать, хранить </a:t>
            </a:r>
            <a:b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и предоставлять отчёт вплоть до копейки. Представителями этой профессии были Апостол Матфей, химик Антуан Лавуазье и отец римского императора Веспасиана. Назовите эту профессию, существующую до сих пор, двумя словами.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3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B735CDD-2326-F36A-5739-35C986CC7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936" y="0"/>
            <a:ext cx="2424243" cy="342900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CDCDBA7-2A9C-F3AC-5B51-036F7D10FDF3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4" name="Google Shape;136;p4">
            <a:extLst>
              <a:ext uri="{FF2B5EF4-FFF2-40B4-BE49-F238E27FC236}">
                <a16:creationId xmlns:a16="http://schemas.microsoft.com/office/drawing/2014/main" id="{E5540332-CC91-F507-8211-56E63317A5DF}"/>
              </a:ext>
            </a:extLst>
          </p:cNvPr>
          <p:cNvSpPr txBox="1">
            <a:spLocks/>
          </p:cNvSpPr>
          <p:nvPr/>
        </p:nvSpPr>
        <p:spPr>
          <a:xfrm rot="516">
            <a:off x="9309003" y="1464083"/>
            <a:ext cx="2051173" cy="89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endParaRPr lang="en-US" sz="1800" b="0" i="0" u="none" strike="noStrike" dirty="0">
              <a:solidFill>
                <a:schemeClr val="bg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сборщик податей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36;p4">
            <a:extLst>
              <a:ext uri="{FF2B5EF4-FFF2-40B4-BE49-F238E27FC236}">
                <a16:creationId xmlns:a16="http://schemas.microsoft.com/office/drawing/2014/main" id="{28AE2CA5-A199-E8CF-641B-D133C5768B90}"/>
              </a:ext>
            </a:extLst>
          </p:cNvPr>
          <p:cNvSpPr txBox="1">
            <a:spLocks/>
          </p:cNvSpPr>
          <p:nvPr/>
        </p:nvSpPr>
        <p:spPr>
          <a:xfrm rot="516">
            <a:off x="9309002" y="2520326"/>
            <a:ext cx="2576842" cy="895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Зачет: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налоговый инспектор, сборщик налогов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885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08" y="3767640"/>
            <a:ext cx="5514691" cy="2280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гравюра, изображающая большой пожар в Стокгольме в 1751 году. Некоторые жители очень плотно застроенной столицы Швеции покупали и вешали над входом в дом специальные жетоны в виде феникса. Пожарные службы первым делом старались тушить именно такие дома. Каким современным термином можно назвать такой медальон? 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4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626536-5943-C61D-2A9B-6C5D60E62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936" y="962822"/>
            <a:ext cx="2517761" cy="2467287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2739214-1AE3-3B61-51D2-53E8AB572E61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14" name="Google Shape;136;p4">
            <a:extLst>
              <a:ext uri="{FF2B5EF4-FFF2-40B4-BE49-F238E27FC236}">
                <a16:creationId xmlns:a16="http://schemas.microsoft.com/office/drawing/2014/main" id="{42C17082-915C-A10E-0108-8C8D8A8DD4A3}"/>
              </a:ext>
            </a:extLst>
          </p:cNvPr>
          <p:cNvSpPr txBox="1">
            <a:spLocks/>
          </p:cNvSpPr>
          <p:nvPr/>
        </p:nvSpPr>
        <p:spPr>
          <a:xfrm rot="516">
            <a:off x="9299663" y="1461111"/>
            <a:ext cx="1538119" cy="616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страховка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36;p4">
            <a:extLst>
              <a:ext uri="{FF2B5EF4-FFF2-40B4-BE49-F238E27FC236}">
                <a16:creationId xmlns:a16="http://schemas.microsoft.com/office/drawing/2014/main" id="{2D1DBD8B-4A46-B038-9E89-0C166524A176}"/>
              </a:ext>
            </a:extLst>
          </p:cNvPr>
          <p:cNvSpPr txBox="1">
            <a:spLocks/>
          </p:cNvSpPr>
          <p:nvPr/>
        </p:nvSpPr>
        <p:spPr>
          <a:xfrm rot="516">
            <a:off x="9299625" y="2497905"/>
            <a:ext cx="1879964" cy="68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Зачет: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страховой полис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520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0673" y="3179306"/>
            <a:ext cx="5258605" cy="197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Я? Родственник, дальний.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Гони рубль, родственник! Мне </a:t>
            </a:r>
            <a:r>
              <a:rPr lang="en-US" sz="2800" i="1" dirty="0">
                <a:solidFill>
                  <a:srgbClr val="000000"/>
                </a:solidFill>
                <a:latin typeface="+mn-lt"/>
              </a:rPr>
              <a:t>&lt;</a:t>
            </a:r>
            <a:r>
              <a:rPr lang="ru-RU" sz="2800" i="1" dirty="0">
                <a:solidFill>
                  <a:srgbClr val="000000"/>
                </a:solidFill>
                <a:latin typeface="+mn-lt"/>
              </a:rPr>
              <a:t>…</a:t>
            </a:r>
            <a:r>
              <a:rPr lang="en-US" sz="2800" i="1" dirty="0">
                <a:solidFill>
                  <a:srgbClr val="000000"/>
                </a:solidFill>
                <a:latin typeface="+mn-lt"/>
              </a:rPr>
              <a:t>&gt;</a:t>
            </a: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 рубль должен был!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Два.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— Два, два!!</a:t>
            </a:r>
          </a:p>
          <a:p>
            <a:br>
              <a:rPr lang="ru-RU" sz="1200" dirty="0"/>
            </a:br>
            <a:br>
              <a:rPr lang="ru-RU" sz="1200" dirty="0"/>
            </a:br>
            <a:endParaRPr lang="ru-RU" sz="29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5" name="Google Shape;136;p4">
            <a:extLst>
              <a:ext uri="{FF2B5EF4-FFF2-40B4-BE49-F238E27FC236}">
                <a16:creationId xmlns:a16="http://schemas.microsoft.com/office/drawing/2014/main" id="{DA666ED2-AC2B-643B-E3FE-0A0F4E6CD747}"/>
              </a:ext>
            </a:extLst>
          </p:cNvPr>
          <p:cNvSpPr txBox="1">
            <a:spLocks/>
          </p:cNvSpPr>
          <p:nvPr/>
        </p:nvSpPr>
        <p:spPr>
          <a:xfrm rot="516">
            <a:off x="6240518" y="1461274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85;p28">
            <a:extLst>
              <a:ext uri="{FF2B5EF4-FFF2-40B4-BE49-F238E27FC236}">
                <a16:creationId xmlns:a16="http://schemas.microsoft.com/office/drawing/2014/main" id="{8AA28276-CE01-87E7-64AF-6DD86C67C6E9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9" name="Заголовок 2">
            <a:extLst>
              <a:ext uri="{FF2B5EF4-FFF2-40B4-BE49-F238E27FC236}">
                <a16:creationId xmlns:a16="http://schemas.microsoft.com/office/drawing/2014/main" id="{855F494A-A320-7C54-45AC-16A8C88989A0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36B6F84-1A67-1DA1-3479-799DEE4F0F61}"/>
              </a:ext>
            </a:extLst>
          </p:cNvPr>
          <p:cNvGrpSpPr/>
          <p:nvPr/>
        </p:nvGrpSpPr>
        <p:grpSpPr>
          <a:xfrm>
            <a:off x="10777974" y="1317622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490BE19B-4FFC-F956-1AF4-98D0FD543EF4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CB6CFDE4-DEF6-6398-19BA-4EAD0673FB30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B5F92540-190F-C69C-B92F-81CF8C8600E7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0FE082B4-9E68-7691-3F83-403009177863}"/>
              </a:ext>
            </a:extLst>
          </p:cNvPr>
          <p:cNvSpPr/>
          <p:nvPr/>
        </p:nvSpPr>
        <p:spPr>
          <a:xfrm>
            <a:off x="10653874" y="1196975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9CFA1A67-B060-75F7-2CAC-0A57C7FE071F}"/>
              </a:ext>
            </a:extLst>
          </p:cNvPr>
          <p:cNvSpPr txBox="1"/>
          <p:nvPr/>
        </p:nvSpPr>
        <p:spPr>
          <a:xfrm>
            <a:off x="10954920" y="1763521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30 сек</a:t>
            </a:r>
            <a:endParaRPr dirty="0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2A522DD-B684-88A9-234B-8C919F9DCE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3199745"/>
            <a:ext cx="685536" cy="664762"/>
          </a:xfrm>
          <a:prstGeom prst="rect">
            <a:avLst/>
          </a:prstGeom>
        </p:spPr>
      </p:pic>
      <p:sp>
        <p:nvSpPr>
          <p:cNvPr id="30" name="Google Shape;135;p4">
            <a:extLst>
              <a:ext uri="{FF2B5EF4-FFF2-40B4-BE49-F238E27FC236}">
                <a16:creationId xmlns:a16="http://schemas.microsoft.com/office/drawing/2014/main" id="{FBE8342B-4F4E-CFBE-377C-3BC470072ED4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2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33" name="Google Shape;137;p4">
            <a:extLst>
              <a:ext uri="{FF2B5EF4-FFF2-40B4-BE49-F238E27FC236}">
                <a16:creationId xmlns:a16="http://schemas.microsoft.com/office/drawing/2014/main" id="{271E1833-921A-2AF3-6F28-6A8CFF6EF5E9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D9CF91E0-EEFD-AEC0-0CCC-163145778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98533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2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7134" y="3721921"/>
            <a:ext cx="5514691" cy="1929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Перед вами репродукция картины, изображающей вкладчиков Компании Южных морей, основанной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1711 году в Великобритании и обещавшей исключительные права на торговлю с Южной Америкой, а потому и высокую прибыль.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Какой геометрической фигурой эту компанию назвали бы в России?</a:t>
            </a:r>
            <a:endParaRPr lang="ru-RU" sz="16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85;p28">
            <a:extLst>
              <a:ext uri="{FF2B5EF4-FFF2-40B4-BE49-F238E27FC236}">
                <a16:creationId xmlns:a16="http://schemas.microsoft.com/office/drawing/2014/main" id="{56F56D06-ED60-183B-0470-49B390A4C6EF}"/>
              </a:ext>
            </a:extLst>
          </p:cNvPr>
          <p:cNvSpPr txBox="1"/>
          <p:nvPr/>
        </p:nvSpPr>
        <p:spPr>
          <a:xfrm>
            <a:off x="6247278" y="6467990"/>
            <a:ext cx="52473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Google Shape;135;p4">
            <a:extLst>
              <a:ext uri="{FF2B5EF4-FFF2-40B4-BE49-F238E27FC236}">
                <a16:creationId xmlns:a16="http://schemas.microsoft.com/office/drawing/2014/main" id="{3888C21C-2DD2-C213-6D64-53B763F872AA}"/>
              </a:ext>
            </a:extLst>
          </p:cNvPr>
          <p:cNvSpPr txBox="1">
            <a:spLocks/>
          </p:cNvSpPr>
          <p:nvPr/>
        </p:nvSpPr>
        <p:spPr>
          <a:xfrm rot="547">
            <a:off x="1718264" y="2838276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5</a:t>
            </a:r>
          </a:p>
        </p:txBody>
      </p:sp>
      <p:sp>
        <p:nvSpPr>
          <p:cNvPr id="19" name="Google Shape;137;p4">
            <a:extLst>
              <a:ext uri="{FF2B5EF4-FFF2-40B4-BE49-F238E27FC236}">
                <a16:creationId xmlns:a16="http://schemas.microsoft.com/office/drawing/2014/main" id="{05ADD399-1476-B990-FA6F-65DD52A4ABAF}"/>
              </a:ext>
            </a:extLst>
          </p:cNvPr>
          <p:cNvSpPr/>
          <p:nvPr/>
        </p:nvSpPr>
        <p:spPr>
          <a:xfrm>
            <a:off x="2121638" y="3383281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350A5E-7FE1-86C8-8CED-01C56416D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297" y="1114934"/>
            <a:ext cx="3364655" cy="2268347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BBB128E-CD88-1570-48B0-5ECBF35543C5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</a:t>
            </a:r>
            <a:r>
              <a: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/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ОТВЕТЫ</a:t>
            </a:r>
          </a:p>
        </p:txBody>
      </p:sp>
      <p:sp>
        <p:nvSpPr>
          <p:cNvPr id="4" name="Google Shape;136;p4">
            <a:extLst>
              <a:ext uri="{FF2B5EF4-FFF2-40B4-BE49-F238E27FC236}">
                <a16:creationId xmlns:a16="http://schemas.microsoft.com/office/drawing/2014/main" id="{A3CD85EA-D856-551B-3EF8-4975C253BAC4}"/>
              </a:ext>
            </a:extLst>
          </p:cNvPr>
          <p:cNvSpPr txBox="1">
            <a:spLocks/>
          </p:cNvSpPr>
          <p:nvPr/>
        </p:nvSpPr>
        <p:spPr>
          <a:xfrm rot="516">
            <a:off x="6246963" y="5847320"/>
            <a:ext cx="3872824" cy="364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Ответ: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финансовая пирамида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36;p4">
            <a:extLst>
              <a:ext uri="{FF2B5EF4-FFF2-40B4-BE49-F238E27FC236}">
                <a16:creationId xmlns:a16="http://schemas.microsoft.com/office/drawing/2014/main" id="{7A1A88DE-F5F7-E6BC-0910-915AF67BED12}"/>
              </a:ext>
            </a:extLst>
          </p:cNvPr>
          <p:cNvSpPr txBox="1">
            <a:spLocks/>
          </p:cNvSpPr>
          <p:nvPr/>
        </p:nvSpPr>
        <p:spPr>
          <a:xfrm rot="516">
            <a:off x="9776227" y="5847170"/>
            <a:ext cx="1879964" cy="364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1800" b="0" i="0" u="none" strike="noStrike" dirty="0">
                <a:solidFill>
                  <a:schemeClr val="bg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Зачет: </a:t>
            </a:r>
            <a:r>
              <a:rPr lang="ru-RU" sz="1800" b="0" i="1" u="none" strike="noStrike" dirty="0">
                <a:solidFill>
                  <a:srgbClr val="EE7E04"/>
                </a:solidFill>
                <a:effectLst/>
                <a:latin typeface="Arial" panose="020B0604020202020204" pitchFamily="34" charset="0"/>
              </a:rPr>
              <a:t>пирамида</a:t>
            </a:r>
            <a:endParaRPr lang="ru-RU" sz="1800" i="1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4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9;p3">
            <a:extLst>
              <a:ext uri="{FF2B5EF4-FFF2-40B4-BE49-F238E27FC236}">
                <a16:creationId xmlns:a16="http://schemas.microsoft.com/office/drawing/2014/main" id="{6E5A96C4-23CC-556E-1CCE-E058A6E77A4A}"/>
              </a:ext>
            </a:extLst>
          </p:cNvPr>
          <p:cNvSpPr txBox="1">
            <a:spLocks/>
          </p:cNvSpPr>
          <p:nvPr/>
        </p:nvSpPr>
        <p:spPr>
          <a:xfrm>
            <a:off x="407988" y="1912672"/>
            <a:ext cx="5356204" cy="2242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До встречи на других мероприятиях </a:t>
            </a:r>
            <a:br>
              <a:rPr lang="en-US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ru-RU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Эстафеты</a:t>
            </a:r>
            <a:r>
              <a:rPr lang="en-US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br>
              <a:rPr lang="en-US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ru-RU" sz="4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«Мои финансы»!</a:t>
            </a:r>
            <a:endParaRPr lang="ru-RU" sz="4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3" name="Google Shape;40;p23">
            <a:extLst>
              <a:ext uri="{FF2B5EF4-FFF2-40B4-BE49-F238E27FC236}">
                <a16:creationId xmlns:a16="http://schemas.microsoft.com/office/drawing/2014/main" id="{0A9CB5E6-1329-5A94-B5E5-36640CE1B6D4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DC2ADAA-7949-8661-3FE6-C699236C5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99" y="1406019"/>
            <a:ext cx="6122263" cy="922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831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0AE5405B-8BCE-E1AF-7F17-791FA4FB78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8000"/>
          </a:blip>
          <a:stretch>
            <a:fillRect/>
          </a:stretch>
        </p:blipFill>
        <p:spPr>
          <a:xfrm>
            <a:off x="1657049" y="4829205"/>
            <a:ext cx="1121476" cy="1762317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AA222E3F-564F-729A-D7D1-3013DC96470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8000"/>
          </a:blip>
          <a:stretch>
            <a:fillRect/>
          </a:stretch>
        </p:blipFill>
        <p:spPr>
          <a:xfrm>
            <a:off x="2257735" y="3548744"/>
            <a:ext cx="1725975" cy="19290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1BE6134-88A3-73AA-F992-16FC41C04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4080" y="2247772"/>
            <a:ext cx="5181368" cy="7807541"/>
          </a:xfrm>
          <a:prstGeom prst="rect">
            <a:avLst/>
          </a:prstGeom>
        </p:spPr>
      </p:pic>
      <p:sp>
        <p:nvSpPr>
          <p:cNvPr id="40" name="Стрелка вправо 39">
            <a:extLst>
              <a:ext uri="{FF2B5EF4-FFF2-40B4-BE49-F238E27FC236}">
                <a16:creationId xmlns:a16="http://schemas.microsoft.com/office/drawing/2014/main" id="{5E0DD2DD-4A65-E803-B655-CE16F0DD03AE}"/>
              </a:ext>
            </a:extLst>
          </p:cNvPr>
          <p:cNvSpPr/>
          <p:nvPr/>
        </p:nvSpPr>
        <p:spPr>
          <a:xfrm>
            <a:off x="-1445656" y="4625856"/>
            <a:ext cx="1293951" cy="566842"/>
          </a:xfrm>
          <a:prstGeom prst="rightArrow">
            <a:avLst/>
          </a:prstGeom>
          <a:solidFill>
            <a:schemeClr val="bg1">
              <a:alpha val="2699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8FA2AA5E-D4AD-34B1-A340-42CDC47F4334}"/>
              </a:ext>
            </a:extLst>
          </p:cNvPr>
          <p:cNvCxnSpPr/>
          <p:nvPr/>
        </p:nvCxnSpPr>
        <p:spPr>
          <a:xfrm>
            <a:off x="-1367641" y="4312477"/>
            <a:ext cx="1137920" cy="0"/>
          </a:xfrm>
          <a:prstGeom prst="straightConnector1">
            <a:avLst/>
          </a:prstGeom>
          <a:ln w="38100">
            <a:solidFill>
              <a:schemeClr val="bg1">
                <a:alpha val="27094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8049ED1C-EAB3-A990-AA10-F5FBE79A30C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8000"/>
          </a:blip>
          <a:stretch>
            <a:fillRect/>
          </a:stretch>
        </p:blipFill>
        <p:spPr>
          <a:xfrm>
            <a:off x="8684749" y="4302754"/>
            <a:ext cx="1652234" cy="1892073"/>
          </a:xfrm>
          <a:prstGeom prst="rect">
            <a:avLst/>
          </a:prstGeom>
        </p:spPr>
      </p:pic>
      <p:sp>
        <p:nvSpPr>
          <p:cNvPr id="61" name="Google Shape;136;p4">
            <a:extLst>
              <a:ext uri="{FF2B5EF4-FFF2-40B4-BE49-F238E27FC236}">
                <a16:creationId xmlns:a16="http://schemas.microsoft.com/office/drawing/2014/main" id="{0C90EB71-53B0-CCCD-FEB7-5364B6EE63D9}"/>
              </a:ext>
            </a:extLst>
          </p:cNvPr>
          <p:cNvSpPr txBox="1">
            <a:spLocks/>
          </p:cNvSpPr>
          <p:nvPr/>
        </p:nvSpPr>
        <p:spPr>
          <a:xfrm rot="20510016">
            <a:off x="3451198" y="638016"/>
            <a:ext cx="1562656" cy="56502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27053"/>
              </a:schemeClr>
            </a:glo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en-US" sz="30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30 </a:t>
            </a:r>
            <a:r>
              <a:rPr lang="ru-RU" sz="30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сек</a:t>
            </a:r>
            <a:endParaRPr lang="ru-RU" sz="3000" dirty="0">
              <a:solidFill>
                <a:schemeClr val="bg1">
                  <a:alpha val="28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Закрывающая фигурная скобка 65">
            <a:extLst>
              <a:ext uri="{FF2B5EF4-FFF2-40B4-BE49-F238E27FC236}">
                <a16:creationId xmlns:a16="http://schemas.microsoft.com/office/drawing/2014/main" id="{FD23957D-A6AE-040A-952D-0487CB7F00A5}"/>
              </a:ext>
            </a:extLst>
          </p:cNvPr>
          <p:cNvSpPr/>
          <p:nvPr/>
        </p:nvSpPr>
        <p:spPr>
          <a:xfrm rot="10800000">
            <a:off x="324312" y="2719376"/>
            <a:ext cx="622311" cy="1838361"/>
          </a:xfrm>
          <a:custGeom>
            <a:avLst/>
            <a:gdLst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  <a:gd name="connsiteX7" fmla="*/ 0 w 622311"/>
              <a:gd name="connsiteY7" fmla="*/ 0 h 1838361"/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311" h="1838361" stroke="0" extrusionOk="0">
                <a:moveTo>
                  <a:pt x="0" y="0"/>
                </a:moveTo>
                <a:cubicBezTo>
                  <a:pt x="171122" y="-447"/>
                  <a:pt x="309526" y="23829"/>
                  <a:pt x="311156" y="51857"/>
                </a:cubicBezTo>
                <a:cubicBezTo>
                  <a:pt x="343683" y="424916"/>
                  <a:pt x="346755" y="772364"/>
                  <a:pt x="311156" y="867323"/>
                </a:cubicBezTo>
                <a:cubicBezTo>
                  <a:pt x="295857" y="910903"/>
                  <a:pt x="447392" y="936164"/>
                  <a:pt x="622312" y="919180"/>
                </a:cubicBezTo>
                <a:cubicBezTo>
                  <a:pt x="445780" y="916617"/>
                  <a:pt x="316193" y="944804"/>
                  <a:pt x="311156" y="971037"/>
                </a:cubicBezTo>
                <a:cubicBezTo>
                  <a:pt x="241009" y="1319890"/>
                  <a:pt x="290650" y="1412689"/>
                  <a:pt x="311156" y="1786504"/>
                </a:cubicBezTo>
                <a:cubicBezTo>
                  <a:pt x="307182" y="1814535"/>
                  <a:pt x="164551" y="1845230"/>
                  <a:pt x="0" y="1838361"/>
                </a:cubicBezTo>
                <a:cubicBezTo>
                  <a:pt x="51421" y="1300128"/>
                  <a:pt x="32797" y="587611"/>
                  <a:pt x="0" y="0"/>
                </a:cubicBezTo>
                <a:close/>
              </a:path>
              <a:path w="622311" h="1838361" fill="none" extrusionOk="0">
                <a:moveTo>
                  <a:pt x="0" y="0"/>
                </a:moveTo>
                <a:cubicBezTo>
                  <a:pt x="175208" y="1882"/>
                  <a:pt x="313530" y="23788"/>
                  <a:pt x="311156" y="51857"/>
                </a:cubicBezTo>
                <a:cubicBezTo>
                  <a:pt x="294293" y="401224"/>
                  <a:pt x="282947" y="608008"/>
                  <a:pt x="311156" y="867323"/>
                </a:cubicBezTo>
                <a:cubicBezTo>
                  <a:pt x="322423" y="912736"/>
                  <a:pt x="452154" y="936670"/>
                  <a:pt x="622312" y="919180"/>
                </a:cubicBezTo>
                <a:cubicBezTo>
                  <a:pt x="452063" y="921642"/>
                  <a:pt x="314236" y="946169"/>
                  <a:pt x="311156" y="971037"/>
                </a:cubicBezTo>
                <a:cubicBezTo>
                  <a:pt x="282916" y="1188915"/>
                  <a:pt x="250680" y="1470884"/>
                  <a:pt x="311156" y="1786504"/>
                </a:cubicBezTo>
                <a:cubicBezTo>
                  <a:pt x="287241" y="1819071"/>
                  <a:pt x="148840" y="1822486"/>
                  <a:pt x="0" y="1838361"/>
                </a:cubicBezTo>
              </a:path>
            </a:pathLst>
          </a:custGeom>
          <a:ln w="38100">
            <a:solidFill>
              <a:schemeClr val="bg1">
                <a:alpha val="26563"/>
              </a:schemeClr>
            </a:solidFill>
            <a:miter lim="800000"/>
            <a:headEnd w="lg" len="lg"/>
            <a:extLst>
              <a:ext uri="{C807C97D-BFC1-408E-A445-0C87EB9F89A2}">
                <ask:lineSketchStyleProps xmlns:ask="http://schemas.microsoft.com/office/drawing/2018/sketchyshapes" sd="1219033472">
                  <a:prstGeom prst="rightBrac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Закрывающая фигурная скобка 67">
            <a:extLst>
              <a:ext uri="{FF2B5EF4-FFF2-40B4-BE49-F238E27FC236}">
                <a16:creationId xmlns:a16="http://schemas.microsoft.com/office/drawing/2014/main" id="{C789EB85-B94B-12BF-E931-CFC5EAFE0232}"/>
              </a:ext>
            </a:extLst>
          </p:cNvPr>
          <p:cNvSpPr/>
          <p:nvPr/>
        </p:nvSpPr>
        <p:spPr>
          <a:xfrm>
            <a:off x="11175192" y="2719376"/>
            <a:ext cx="622311" cy="1838361"/>
          </a:xfrm>
          <a:custGeom>
            <a:avLst/>
            <a:gdLst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  <a:gd name="connsiteX7" fmla="*/ 0 w 622311"/>
              <a:gd name="connsiteY7" fmla="*/ 0 h 1838361"/>
              <a:gd name="connsiteX0" fmla="*/ 0 w 622311"/>
              <a:gd name="connsiteY0" fmla="*/ 0 h 1838361"/>
              <a:gd name="connsiteX1" fmla="*/ 311156 w 622311"/>
              <a:gd name="connsiteY1" fmla="*/ 51857 h 1838361"/>
              <a:gd name="connsiteX2" fmla="*/ 311156 w 622311"/>
              <a:gd name="connsiteY2" fmla="*/ 867323 h 1838361"/>
              <a:gd name="connsiteX3" fmla="*/ 622312 w 622311"/>
              <a:gd name="connsiteY3" fmla="*/ 919180 h 1838361"/>
              <a:gd name="connsiteX4" fmla="*/ 311156 w 622311"/>
              <a:gd name="connsiteY4" fmla="*/ 971037 h 1838361"/>
              <a:gd name="connsiteX5" fmla="*/ 311156 w 622311"/>
              <a:gd name="connsiteY5" fmla="*/ 1786504 h 1838361"/>
              <a:gd name="connsiteX6" fmla="*/ 0 w 622311"/>
              <a:gd name="connsiteY6" fmla="*/ 1838361 h 18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311" h="1838361" stroke="0" extrusionOk="0">
                <a:moveTo>
                  <a:pt x="0" y="0"/>
                </a:moveTo>
                <a:cubicBezTo>
                  <a:pt x="171122" y="-447"/>
                  <a:pt x="309526" y="23829"/>
                  <a:pt x="311156" y="51857"/>
                </a:cubicBezTo>
                <a:cubicBezTo>
                  <a:pt x="343683" y="424916"/>
                  <a:pt x="346755" y="772364"/>
                  <a:pt x="311156" y="867323"/>
                </a:cubicBezTo>
                <a:cubicBezTo>
                  <a:pt x="295857" y="910903"/>
                  <a:pt x="447392" y="936164"/>
                  <a:pt x="622312" y="919180"/>
                </a:cubicBezTo>
                <a:cubicBezTo>
                  <a:pt x="445780" y="916617"/>
                  <a:pt x="316193" y="944804"/>
                  <a:pt x="311156" y="971037"/>
                </a:cubicBezTo>
                <a:cubicBezTo>
                  <a:pt x="241009" y="1319890"/>
                  <a:pt x="290650" y="1412689"/>
                  <a:pt x="311156" y="1786504"/>
                </a:cubicBezTo>
                <a:cubicBezTo>
                  <a:pt x="307182" y="1814535"/>
                  <a:pt x="164551" y="1845230"/>
                  <a:pt x="0" y="1838361"/>
                </a:cubicBezTo>
                <a:cubicBezTo>
                  <a:pt x="51421" y="1300128"/>
                  <a:pt x="32797" y="587611"/>
                  <a:pt x="0" y="0"/>
                </a:cubicBezTo>
                <a:close/>
              </a:path>
              <a:path w="622311" h="1838361" fill="none" extrusionOk="0">
                <a:moveTo>
                  <a:pt x="0" y="0"/>
                </a:moveTo>
                <a:cubicBezTo>
                  <a:pt x="175208" y="1882"/>
                  <a:pt x="313530" y="23788"/>
                  <a:pt x="311156" y="51857"/>
                </a:cubicBezTo>
                <a:cubicBezTo>
                  <a:pt x="294293" y="401224"/>
                  <a:pt x="282947" y="608008"/>
                  <a:pt x="311156" y="867323"/>
                </a:cubicBezTo>
                <a:cubicBezTo>
                  <a:pt x="322423" y="912736"/>
                  <a:pt x="452154" y="936670"/>
                  <a:pt x="622312" y="919180"/>
                </a:cubicBezTo>
                <a:cubicBezTo>
                  <a:pt x="452063" y="921642"/>
                  <a:pt x="314236" y="946169"/>
                  <a:pt x="311156" y="971037"/>
                </a:cubicBezTo>
                <a:cubicBezTo>
                  <a:pt x="282916" y="1188915"/>
                  <a:pt x="250680" y="1470884"/>
                  <a:pt x="311156" y="1786504"/>
                </a:cubicBezTo>
                <a:cubicBezTo>
                  <a:pt x="287241" y="1819071"/>
                  <a:pt x="148840" y="1822486"/>
                  <a:pt x="0" y="1838361"/>
                </a:cubicBezTo>
              </a:path>
            </a:pathLst>
          </a:custGeom>
          <a:ln w="38100">
            <a:solidFill>
              <a:schemeClr val="bg1">
                <a:alpha val="26563"/>
              </a:schemeClr>
            </a:solidFill>
            <a:miter lim="800000"/>
            <a:headEnd w="lg" len="lg"/>
            <a:extLst>
              <a:ext uri="{C807C97D-BFC1-408E-A445-0C87EB9F89A2}">
                <ask:lineSketchStyleProps xmlns:ask="http://schemas.microsoft.com/office/drawing/2018/sketchyshapes" sd="1219033472">
                  <a:prstGeom prst="rightBrac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81C913DB-86CA-D8E0-9488-F50464A27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9341" y="1072751"/>
            <a:ext cx="10091667" cy="3230003"/>
          </a:xfrm>
          <a:prstGeom prst="rect">
            <a:avLst/>
          </a:prstGeom>
        </p:spPr>
      </p:pic>
      <p:sp>
        <p:nvSpPr>
          <p:cNvPr id="62" name="Google Shape;136;p4">
            <a:extLst>
              <a:ext uri="{FF2B5EF4-FFF2-40B4-BE49-F238E27FC236}">
                <a16:creationId xmlns:a16="http://schemas.microsoft.com/office/drawing/2014/main" id="{1F353E9A-1918-D8D1-6D6F-042387B214A3}"/>
              </a:ext>
            </a:extLst>
          </p:cNvPr>
          <p:cNvSpPr txBox="1">
            <a:spLocks/>
          </p:cNvSpPr>
          <p:nvPr/>
        </p:nvSpPr>
        <p:spPr>
          <a:xfrm rot="1997606">
            <a:off x="8334225" y="3422061"/>
            <a:ext cx="2469438" cy="56502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>
                <a:alpha val="27053"/>
              </a:schemeClr>
            </a:glow>
          </a:effectLst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45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60</a:t>
            </a:r>
            <a:r>
              <a:rPr lang="en-US" sz="45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4500" dirty="0">
                <a:solidFill>
                  <a:schemeClr val="bg1">
                    <a:alpha val="28000"/>
                  </a:schemeClr>
                </a:solidFill>
                <a:latin typeface="Arial" panose="020B0604020202020204" pitchFamily="34" charset="0"/>
              </a:rPr>
              <a:t>сек</a:t>
            </a:r>
            <a:endParaRPr lang="ru-RU" sz="4500" dirty="0">
              <a:solidFill>
                <a:schemeClr val="bg1">
                  <a:alpha val="28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40;p23">
            <a:extLst>
              <a:ext uri="{FF2B5EF4-FFF2-40B4-BE49-F238E27FC236}">
                <a16:creationId xmlns:a16="http://schemas.microsoft.com/office/drawing/2014/main" id="{6D1B49C6-AB92-70AD-0D9C-CE2DBFFA9AAA}"/>
              </a:ext>
            </a:extLst>
          </p:cNvPr>
          <p:cNvSpPr txBox="1"/>
          <p:nvPr/>
        </p:nvSpPr>
        <p:spPr>
          <a:xfrm>
            <a:off x="9049758" y="6213854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>
                    <a:alpha val="27298"/>
                  </a:schemeClr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>
              <a:solidFill>
                <a:srgbClr val="000000">
                  <a:alpha val="27298"/>
                </a:srgbClr>
              </a:solidFill>
            </a:endParaRP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0A7068B9-FBFC-F5BE-AF53-01B199F4262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8000"/>
          </a:blip>
          <a:stretch>
            <a:fillRect/>
          </a:stretch>
        </p:blipFill>
        <p:spPr>
          <a:xfrm>
            <a:off x="9174876" y="4690314"/>
            <a:ext cx="457200" cy="718456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6211DB02-69AE-EBD7-F2F7-87F26DD4886A}"/>
              </a:ext>
            </a:extLst>
          </p:cNvPr>
          <p:cNvSpPr txBox="1"/>
          <p:nvPr/>
        </p:nvSpPr>
        <p:spPr>
          <a:xfrm>
            <a:off x="12364720" y="3596640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  </a:t>
            </a:r>
            <a:endParaRPr lang="ru-RU" dirty="0"/>
          </a:p>
        </p:txBody>
      </p:sp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ED476CA4-8759-4DBA-52C0-DFDDA94B4A97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8000"/>
          </a:blip>
          <a:stretch>
            <a:fillRect/>
          </a:stretch>
        </p:blipFill>
        <p:spPr>
          <a:xfrm rot="18750951">
            <a:off x="10511915" y="5011816"/>
            <a:ext cx="895826" cy="868680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3499FD04-CF57-CECF-EE78-8CDF83B7D90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28000"/>
          </a:blip>
          <a:stretch>
            <a:fillRect/>
          </a:stretch>
        </p:blipFill>
        <p:spPr>
          <a:xfrm rot="20245923">
            <a:off x="600259" y="5098526"/>
            <a:ext cx="856228" cy="85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4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0695" y="3281304"/>
            <a:ext cx="5107780" cy="1693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Давно известно: деньги портят человека. </a:t>
            </a:r>
            <a:b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2800" b="0" i="1" u="none" strike="noStrike" dirty="0">
                <a:solidFill>
                  <a:srgbClr val="000000"/>
                </a:solidFill>
                <a:effectLst/>
                <a:latin typeface="+mn-lt"/>
              </a:rPr>
              <a:t>Но отсутствие денег портит его ещё больше!</a:t>
            </a:r>
            <a:br>
              <a:rPr lang="ru-RU" sz="1200" dirty="0"/>
            </a:br>
            <a:br>
              <a:rPr lang="ru-RU" sz="1200" dirty="0"/>
            </a:br>
            <a:endParaRPr lang="ru-RU" sz="29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5" name="Google Shape;136;p4">
            <a:extLst>
              <a:ext uri="{FF2B5EF4-FFF2-40B4-BE49-F238E27FC236}">
                <a16:creationId xmlns:a16="http://schemas.microsoft.com/office/drawing/2014/main" id="{8B5B847D-538A-9741-2375-D758E5D8F268}"/>
              </a:ext>
            </a:extLst>
          </p:cNvPr>
          <p:cNvSpPr txBox="1">
            <a:spLocks/>
          </p:cNvSpPr>
          <p:nvPr/>
        </p:nvSpPr>
        <p:spPr>
          <a:xfrm rot="516">
            <a:off x="6240517" y="1461274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85;p28">
            <a:extLst>
              <a:ext uri="{FF2B5EF4-FFF2-40B4-BE49-F238E27FC236}">
                <a16:creationId xmlns:a16="http://schemas.microsoft.com/office/drawing/2014/main" id="{27EB21C2-9B21-4B6C-DB01-B57E68150CA8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9" name="Заголовок 2">
            <a:extLst>
              <a:ext uri="{FF2B5EF4-FFF2-40B4-BE49-F238E27FC236}">
                <a16:creationId xmlns:a16="http://schemas.microsoft.com/office/drawing/2014/main" id="{6D85B192-7700-8ECC-63F2-481E9D752B5A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82608DE5-11BD-563F-0E6B-DDFBF412DB27}"/>
              </a:ext>
            </a:extLst>
          </p:cNvPr>
          <p:cNvGrpSpPr/>
          <p:nvPr/>
        </p:nvGrpSpPr>
        <p:grpSpPr>
          <a:xfrm>
            <a:off x="10777974" y="1317622"/>
            <a:ext cx="868818" cy="868818"/>
            <a:chOff x="3282675" y="4607880"/>
            <a:chExt cx="1334617" cy="1334617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2FFD62B4-B0AD-1E9B-4A68-641F24903A81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2C137003-BF25-7CC0-6D9F-C872772D2313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29E63FC9-5E37-C6E0-E228-E1186F1346A5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6" name="Кольцо 25">
            <a:extLst>
              <a:ext uri="{FF2B5EF4-FFF2-40B4-BE49-F238E27FC236}">
                <a16:creationId xmlns:a16="http://schemas.microsoft.com/office/drawing/2014/main" id="{D14E2B17-2C83-1BA6-E366-31C5CCE2B3C0}"/>
              </a:ext>
            </a:extLst>
          </p:cNvPr>
          <p:cNvSpPr/>
          <p:nvPr/>
        </p:nvSpPr>
        <p:spPr>
          <a:xfrm>
            <a:off x="10653874" y="1196975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Google Shape;85;p28">
            <a:extLst>
              <a:ext uri="{FF2B5EF4-FFF2-40B4-BE49-F238E27FC236}">
                <a16:creationId xmlns:a16="http://schemas.microsoft.com/office/drawing/2014/main" id="{B9F4F1A1-13E4-EFB9-8707-92EC85D6D116}"/>
              </a:ext>
            </a:extLst>
          </p:cNvPr>
          <p:cNvSpPr txBox="1"/>
          <p:nvPr/>
        </p:nvSpPr>
        <p:spPr>
          <a:xfrm>
            <a:off x="10954920" y="1763521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30 сек</a:t>
            </a:r>
            <a:endParaRPr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05137B8-6B54-2E32-A6CD-8E8447C86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3280920"/>
            <a:ext cx="685536" cy="664762"/>
          </a:xfrm>
          <a:prstGeom prst="rect">
            <a:avLst/>
          </a:prstGeom>
        </p:spPr>
      </p:pic>
      <p:sp>
        <p:nvSpPr>
          <p:cNvPr id="33" name="Google Shape;135;p4">
            <a:extLst>
              <a:ext uri="{FF2B5EF4-FFF2-40B4-BE49-F238E27FC236}">
                <a16:creationId xmlns:a16="http://schemas.microsoft.com/office/drawing/2014/main" id="{7113ACA1-AEEE-33B9-90A1-254E8707A4D5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3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36" name="Google Shape;137;p4">
            <a:extLst>
              <a:ext uri="{FF2B5EF4-FFF2-40B4-BE49-F238E27FC236}">
                <a16:creationId xmlns:a16="http://schemas.microsoft.com/office/drawing/2014/main" id="{87ECE93D-E890-4B1F-E5F1-D4904BC9BCB5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DBD5A02E-C14C-CA85-62AE-28C463668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98533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7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0619" y="2817266"/>
            <a:ext cx="5107780" cy="271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— Может, и ей подарок какой купить, а?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Ну, хочешь, я ей куплю конфет. Сам понимаешь, таких шоколадных. Кило или два. А что? Пусть лопает. Маленькие, они любят сладкое.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— Э, не, ребятки, что одеколон? Один дух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и только. И шоколад тоже съест и забудет, одна изжога останется…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— Ты вот что, ты ей, Илюш, подари часы. Полезная вещь и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+mn-lt"/>
              </a:rPr>
              <a:t>механизьм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… </a:t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+mn-lt"/>
              </a:rPr>
            </a:b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+mn-lt"/>
              </a:rPr>
              <a:t>Только, конечно, в копеечку влетит.</a:t>
            </a:r>
          </a:p>
          <a:p>
            <a:br>
              <a:rPr lang="ru-RU" sz="1100" dirty="0"/>
            </a:br>
            <a:br>
              <a:rPr lang="ru-RU" sz="1100" dirty="0"/>
            </a:br>
            <a:endParaRPr lang="ru-RU" sz="2900" i="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36;p4">
            <a:extLst>
              <a:ext uri="{FF2B5EF4-FFF2-40B4-BE49-F238E27FC236}">
                <a16:creationId xmlns:a16="http://schemas.microsoft.com/office/drawing/2014/main" id="{00567DA7-790A-D45B-9BE7-57C8BECA65A5}"/>
              </a:ext>
            </a:extLst>
          </p:cNvPr>
          <p:cNvSpPr txBox="1">
            <a:spLocks/>
          </p:cNvSpPr>
          <p:nvPr/>
        </p:nvSpPr>
        <p:spPr>
          <a:xfrm rot="516">
            <a:off x="6240518" y="1466569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85;p28">
            <a:extLst>
              <a:ext uri="{FF2B5EF4-FFF2-40B4-BE49-F238E27FC236}">
                <a16:creationId xmlns:a16="http://schemas.microsoft.com/office/drawing/2014/main" id="{76886317-3631-F0CB-F36E-1F2DDDCF7A7E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480C407F-813A-10D8-51BD-D6A4B3A2AEBF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F827DF24-72FC-B2F9-BB2C-646386039365}"/>
              </a:ext>
            </a:extLst>
          </p:cNvPr>
          <p:cNvGrpSpPr/>
          <p:nvPr/>
        </p:nvGrpSpPr>
        <p:grpSpPr>
          <a:xfrm>
            <a:off x="10777974" y="1322917"/>
            <a:ext cx="868818" cy="868818"/>
            <a:chOff x="3282675" y="4607880"/>
            <a:chExt cx="1334617" cy="1334617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3C60AC39-9B84-F744-74AB-F1AB90DF4830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C1ADA334-6763-2C0B-246E-97F6FC0181DC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22B543B9-0350-8F6C-86E7-ABED97CF5485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4" name="Кольцо 23">
            <a:extLst>
              <a:ext uri="{FF2B5EF4-FFF2-40B4-BE49-F238E27FC236}">
                <a16:creationId xmlns:a16="http://schemas.microsoft.com/office/drawing/2014/main" id="{D5E187E6-C3E3-53BD-7C55-EF92FF4D40D6}"/>
              </a:ext>
            </a:extLst>
          </p:cNvPr>
          <p:cNvSpPr/>
          <p:nvPr/>
        </p:nvSpPr>
        <p:spPr>
          <a:xfrm>
            <a:off x="10653874" y="1202270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Google Shape;85;p28">
            <a:extLst>
              <a:ext uri="{FF2B5EF4-FFF2-40B4-BE49-F238E27FC236}">
                <a16:creationId xmlns:a16="http://schemas.microsoft.com/office/drawing/2014/main" id="{78DB98E7-E51D-8173-C1A5-A9A4AFDC6E58}"/>
              </a:ext>
            </a:extLst>
          </p:cNvPr>
          <p:cNvSpPr txBox="1"/>
          <p:nvPr/>
        </p:nvSpPr>
        <p:spPr>
          <a:xfrm>
            <a:off x="10954920" y="1768816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30 сек</a:t>
            </a:r>
            <a:endParaRPr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C965237-671C-D36A-E965-EF41A417D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2816882"/>
            <a:ext cx="685536" cy="664762"/>
          </a:xfrm>
          <a:prstGeom prst="rect">
            <a:avLst/>
          </a:prstGeom>
        </p:spPr>
      </p:pic>
      <p:sp>
        <p:nvSpPr>
          <p:cNvPr id="29" name="Google Shape;135;p4">
            <a:extLst>
              <a:ext uri="{FF2B5EF4-FFF2-40B4-BE49-F238E27FC236}">
                <a16:creationId xmlns:a16="http://schemas.microsoft.com/office/drawing/2014/main" id="{C0E86BF1-7133-A1AF-4741-347DE6F7ADCE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4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30" name="Google Shape;137;p4">
            <a:extLst>
              <a:ext uri="{FF2B5EF4-FFF2-40B4-BE49-F238E27FC236}">
                <a16:creationId xmlns:a16="http://schemas.microsoft.com/office/drawing/2014/main" id="{8755066E-13C9-F71E-C4B3-9BA71370FF4B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52480A6-BB8D-C22A-918D-610241F19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98533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72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D465935-056D-10D0-095F-60B2E75BD7D4}"/>
              </a:ext>
            </a:extLst>
          </p:cNvPr>
          <p:cNvSpPr txBox="1"/>
          <p:nvPr/>
        </p:nvSpPr>
        <p:spPr>
          <a:xfrm>
            <a:off x="13828295" y="455595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 </a:t>
            </a:r>
          </a:p>
        </p:txBody>
      </p:sp>
      <p:sp>
        <p:nvSpPr>
          <p:cNvPr id="2" name="Google Shape;136;p4">
            <a:extLst>
              <a:ext uri="{FF2B5EF4-FFF2-40B4-BE49-F238E27FC236}">
                <a16:creationId xmlns:a16="http://schemas.microsoft.com/office/drawing/2014/main" id="{E813A732-BABC-2BEE-D954-572600129053}"/>
              </a:ext>
            </a:extLst>
          </p:cNvPr>
          <p:cNvSpPr txBox="1">
            <a:spLocks/>
          </p:cNvSpPr>
          <p:nvPr/>
        </p:nvSpPr>
        <p:spPr>
          <a:xfrm rot="516">
            <a:off x="6240671" y="3050866"/>
            <a:ext cx="5107780" cy="2015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+mn-lt"/>
              </a:rPr>
              <a:t>— 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+mn-lt"/>
              </a:rPr>
              <a:t>Если князь клянётся своим усом, это дороже всяких расписок!</a:t>
            </a:r>
          </a:p>
          <a:p>
            <a:r>
              <a:rPr lang="ru-RU" sz="2800" dirty="0">
                <a:solidFill>
                  <a:srgbClr val="000000"/>
                </a:solidFill>
              </a:rPr>
              <a:t>— </a:t>
            </a:r>
            <a:r>
              <a:rPr lang="ru-RU" sz="2800" b="0" i="0" u="none" strike="noStrike" dirty="0">
                <a:solidFill>
                  <a:srgbClr val="000000"/>
                </a:solidFill>
                <a:effectLst/>
                <a:latin typeface="+mn-lt"/>
              </a:rPr>
              <a:t>Но ваши долги растут быстрее, чем ваши усы.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2CAC5E-E40F-32FF-8A8D-A66338083A33}"/>
              </a:ext>
            </a:extLst>
          </p:cNvPr>
          <p:cNvSpPr txBox="1"/>
          <p:nvPr/>
        </p:nvSpPr>
        <p:spPr>
          <a:xfrm>
            <a:off x="12720320" y="57912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5" name="Google Shape;136;p4">
            <a:extLst>
              <a:ext uri="{FF2B5EF4-FFF2-40B4-BE49-F238E27FC236}">
                <a16:creationId xmlns:a16="http://schemas.microsoft.com/office/drawing/2014/main" id="{03869327-6681-F4CC-024F-F3FC4E35FE5B}"/>
              </a:ext>
            </a:extLst>
          </p:cNvPr>
          <p:cNvSpPr txBox="1">
            <a:spLocks/>
          </p:cNvSpPr>
          <p:nvPr/>
        </p:nvSpPr>
        <p:spPr>
          <a:xfrm rot="516">
            <a:off x="6240518" y="1470472"/>
            <a:ext cx="3872824" cy="730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4800"/>
            </a:pPr>
            <a:r>
              <a:rPr lang="ru-RU" sz="2000" dirty="0">
                <a:solidFill>
                  <a:srgbClr val="EE7E04"/>
                </a:solidFill>
                <a:latin typeface="Arial" panose="020B0604020202020204" pitchFamily="34" charset="0"/>
              </a:rPr>
              <a:t>Определите, из какого фильма-спектакля следующая цитата?</a:t>
            </a:r>
            <a:endParaRPr lang="ru-RU" sz="2000" dirty="0">
              <a:solidFill>
                <a:srgbClr val="EE7E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85;p28">
            <a:extLst>
              <a:ext uri="{FF2B5EF4-FFF2-40B4-BE49-F238E27FC236}">
                <a16:creationId xmlns:a16="http://schemas.microsoft.com/office/drawing/2014/main" id="{4334966E-36B9-AEEF-9F74-FF39111B3786}"/>
              </a:ext>
            </a:extLst>
          </p:cNvPr>
          <p:cNvSpPr txBox="1"/>
          <p:nvPr/>
        </p:nvSpPr>
        <p:spPr>
          <a:xfrm>
            <a:off x="6240463" y="6467990"/>
            <a:ext cx="525879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51339F7E-9C92-A4EF-CB22-7F2DF127DFA1}"/>
              </a:ext>
            </a:extLst>
          </p:cNvPr>
          <p:cNvSpPr txBox="1">
            <a:spLocks/>
          </p:cNvSpPr>
          <p:nvPr/>
        </p:nvSpPr>
        <p:spPr>
          <a:xfrm>
            <a:off x="334347" y="337221"/>
            <a:ext cx="3519196" cy="483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985E2AAC-4652-2F95-6B32-CF806174B114}"/>
              </a:ext>
            </a:extLst>
          </p:cNvPr>
          <p:cNvGrpSpPr/>
          <p:nvPr/>
        </p:nvGrpSpPr>
        <p:grpSpPr>
          <a:xfrm>
            <a:off x="10777974" y="1326820"/>
            <a:ext cx="868818" cy="868818"/>
            <a:chOff x="3282675" y="4607880"/>
            <a:chExt cx="1334617" cy="1334617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B04E955B-11C1-D169-4E31-8ECFDE05866D}"/>
                </a:ext>
              </a:extLst>
            </p:cNvPr>
            <p:cNvSpPr/>
            <p:nvPr/>
          </p:nvSpPr>
          <p:spPr>
            <a:xfrm>
              <a:off x="3282675" y="4607880"/>
              <a:ext cx="1334617" cy="1334617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39318" dir="10800000" sx="54787" sy="54787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319C28A7-F512-3F4A-5707-177A30E1F235}"/>
                </a:ext>
              </a:extLst>
            </p:cNvPr>
            <p:cNvCxnSpPr>
              <a:cxnSpLocks/>
            </p:cNvCxnSpPr>
            <p:nvPr/>
          </p:nvCxnSpPr>
          <p:spPr>
            <a:xfrm>
              <a:off x="3949983" y="4767758"/>
              <a:ext cx="0" cy="507430"/>
            </a:xfrm>
            <a:prstGeom prst="line">
              <a:avLst/>
            </a:prstGeom>
            <a:ln w="3175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39FE37E4-50AA-4BE9-AF3D-8918CDE78D43}"/>
                </a:ext>
              </a:extLst>
            </p:cNvPr>
            <p:cNvSpPr/>
            <p:nvPr/>
          </p:nvSpPr>
          <p:spPr>
            <a:xfrm>
              <a:off x="3873281" y="5198486"/>
              <a:ext cx="153402" cy="1534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  <a:effectLst>
              <a:outerShdw blurRad="411581" dir="10800000" sx="58690" sy="58690" algn="ctr" rotWithShape="0">
                <a:srgbClr val="000000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24" name="Кольцо 23">
            <a:extLst>
              <a:ext uri="{FF2B5EF4-FFF2-40B4-BE49-F238E27FC236}">
                <a16:creationId xmlns:a16="http://schemas.microsoft.com/office/drawing/2014/main" id="{73BC4671-73B4-1560-525C-DC87BE3CDC26}"/>
              </a:ext>
            </a:extLst>
          </p:cNvPr>
          <p:cNvSpPr/>
          <p:nvPr/>
        </p:nvSpPr>
        <p:spPr>
          <a:xfrm>
            <a:off x="10653874" y="1206173"/>
            <a:ext cx="1107929" cy="1107929"/>
          </a:xfrm>
          <a:prstGeom prst="donut">
            <a:avLst>
              <a:gd name="adj" fmla="val 6102"/>
            </a:avLst>
          </a:prstGeom>
          <a:solidFill>
            <a:srgbClr val="EE7E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Google Shape;85;p28">
            <a:extLst>
              <a:ext uri="{FF2B5EF4-FFF2-40B4-BE49-F238E27FC236}">
                <a16:creationId xmlns:a16="http://schemas.microsoft.com/office/drawing/2014/main" id="{6B9EDE35-D839-A6CB-D511-728563544725}"/>
              </a:ext>
            </a:extLst>
          </p:cNvPr>
          <p:cNvSpPr txBox="1"/>
          <p:nvPr/>
        </p:nvSpPr>
        <p:spPr>
          <a:xfrm>
            <a:off x="10954920" y="1772719"/>
            <a:ext cx="50583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30 сек</a:t>
            </a:r>
            <a:endParaRPr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8A21DD0-1599-75C7-6618-A541195AC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464" y="3050482"/>
            <a:ext cx="685536" cy="664762"/>
          </a:xfrm>
          <a:prstGeom prst="rect">
            <a:avLst/>
          </a:prstGeom>
        </p:spPr>
      </p:pic>
      <p:sp>
        <p:nvSpPr>
          <p:cNvPr id="29" name="Google Shape;135;p4">
            <a:extLst>
              <a:ext uri="{FF2B5EF4-FFF2-40B4-BE49-F238E27FC236}">
                <a16:creationId xmlns:a16="http://schemas.microsoft.com/office/drawing/2014/main" id="{0D940E87-F423-F62C-3C15-8F685F7AF95E}"/>
              </a:ext>
            </a:extLst>
          </p:cNvPr>
          <p:cNvSpPr txBox="1">
            <a:spLocks/>
          </p:cNvSpPr>
          <p:nvPr/>
        </p:nvSpPr>
        <p:spPr>
          <a:xfrm rot="547">
            <a:off x="744606" y="3195338"/>
            <a:ext cx="2517683" cy="483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Clr>
                <a:srgbClr val="7359A2"/>
              </a:buClr>
              <a:buSzPts val="8533"/>
            </a:pPr>
            <a:r>
              <a:rPr lang="ru-RU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Вопрос </a:t>
            </a:r>
            <a:r>
              <a:rPr lang="en-US" sz="3500" b="1" dirty="0">
                <a:solidFill>
                  <a:schemeClr val="bg1"/>
                </a:solidFill>
                <a:latin typeface="Ultra"/>
                <a:ea typeface="Ultra"/>
                <a:cs typeface="Ultra"/>
                <a:sym typeface="Ultra"/>
              </a:rPr>
              <a:t>5</a:t>
            </a:r>
            <a:endParaRPr lang="ru-RU" sz="3500" b="1" dirty="0">
              <a:solidFill>
                <a:schemeClr val="bg1"/>
              </a:solidFill>
              <a:latin typeface="Ultra"/>
              <a:ea typeface="Ultra"/>
              <a:cs typeface="Ultra"/>
              <a:sym typeface="Ultra"/>
            </a:endParaRPr>
          </a:p>
        </p:txBody>
      </p:sp>
      <p:sp>
        <p:nvSpPr>
          <p:cNvPr id="30" name="Google Shape;137;p4">
            <a:extLst>
              <a:ext uri="{FF2B5EF4-FFF2-40B4-BE49-F238E27FC236}">
                <a16:creationId xmlns:a16="http://schemas.microsoft.com/office/drawing/2014/main" id="{1F5A88ED-A092-531F-5B23-5DD7D92298C9}"/>
              </a:ext>
            </a:extLst>
          </p:cNvPr>
          <p:cNvSpPr/>
          <p:nvPr/>
        </p:nvSpPr>
        <p:spPr>
          <a:xfrm>
            <a:off x="1147980" y="3740343"/>
            <a:ext cx="928725" cy="45719"/>
          </a:xfrm>
          <a:prstGeom prst="rect">
            <a:avLst/>
          </a:prstGeom>
          <a:solidFill>
            <a:srgbClr val="EE7E0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SzPts val="8000"/>
            </a:pPr>
            <a:endParaRPr sz="4000" b="1">
              <a:solidFill>
                <a:srgbClr val="EE7E0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ADDC5605-6584-56F2-9F42-C91EAF862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0524" y="985332"/>
            <a:ext cx="1222127" cy="13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72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>
            <a:extLst>
              <a:ext uri="{FF2B5EF4-FFF2-40B4-BE49-F238E27FC236}">
                <a16:creationId xmlns:a16="http://schemas.microsoft.com/office/drawing/2014/main" id="{EB68CDF9-459B-C0D1-0FA1-660409078FD5}"/>
              </a:ext>
            </a:extLst>
          </p:cNvPr>
          <p:cNvSpPr txBox="1">
            <a:spLocks/>
          </p:cNvSpPr>
          <p:nvPr/>
        </p:nvSpPr>
        <p:spPr>
          <a:xfrm>
            <a:off x="2122896" y="993218"/>
            <a:ext cx="6179856" cy="2070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sz="4400" b="0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ТУР</a:t>
            </a:r>
            <a:r>
              <a:rPr lang="ru-RU" sz="3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ru-RU" sz="17000" b="1" dirty="0">
                <a:solidFill>
                  <a:srgbClr val="3B1F05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</a:t>
            </a:r>
          </a:p>
        </p:txBody>
      </p:sp>
      <p:sp>
        <p:nvSpPr>
          <p:cNvPr id="4" name="Google Shape;129;p3">
            <a:extLst>
              <a:ext uri="{FF2B5EF4-FFF2-40B4-BE49-F238E27FC236}">
                <a16:creationId xmlns:a16="http://schemas.microsoft.com/office/drawing/2014/main" id="{C2E0F05E-BDF7-B43E-464E-1408C8E96942}"/>
              </a:ext>
            </a:extLst>
          </p:cNvPr>
          <p:cNvSpPr txBox="1">
            <a:spLocks/>
          </p:cNvSpPr>
          <p:nvPr/>
        </p:nvSpPr>
        <p:spPr>
          <a:xfrm>
            <a:off x="2586193" y="3012118"/>
            <a:ext cx="4082832" cy="165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Кредитная разминка</a:t>
            </a:r>
            <a:endParaRPr lang="ru-RU" sz="6000" dirty="0">
              <a:solidFill>
                <a:schemeClr val="bg1"/>
              </a:solidFill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</p:txBody>
      </p:sp>
      <p:sp>
        <p:nvSpPr>
          <p:cNvPr id="5" name="Google Shape;40;p23">
            <a:extLst>
              <a:ext uri="{FF2B5EF4-FFF2-40B4-BE49-F238E27FC236}">
                <a16:creationId xmlns:a16="http://schemas.microsoft.com/office/drawing/2014/main" id="{E423F1C8-E495-1A14-F0C3-7D87E15E94BF}"/>
              </a:ext>
            </a:extLst>
          </p:cNvPr>
          <p:cNvSpPr txBox="1"/>
          <p:nvPr/>
        </p:nvSpPr>
        <p:spPr>
          <a:xfrm>
            <a:off x="2634960" y="6287679"/>
            <a:ext cx="2747745" cy="534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Всероссийская просветительская Эстафета «Мои финансы»</a:t>
            </a:r>
            <a:endParaRPr dirty="0"/>
          </a:p>
        </p:txBody>
      </p:sp>
      <p:sp>
        <p:nvSpPr>
          <p:cNvPr id="9" name="Google Shape;129;p3">
            <a:extLst>
              <a:ext uri="{FF2B5EF4-FFF2-40B4-BE49-F238E27FC236}">
                <a16:creationId xmlns:a16="http://schemas.microsoft.com/office/drawing/2014/main" id="{BA23E8E2-ED08-8CB9-8CD4-9D46D03A6F54}"/>
              </a:ext>
            </a:extLst>
          </p:cNvPr>
          <p:cNvSpPr txBox="1">
            <a:spLocks/>
          </p:cNvSpPr>
          <p:nvPr/>
        </p:nvSpPr>
        <p:spPr>
          <a:xfrm>
            <a:off x="2586193" y="4779633"/>
            <a:ext cx="3509807" cy="760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004F9E"/>
              </a:buClr>
              <a:buSzPts val="20000"/>
              <a:buFont typeface="Arial"/>
              <a:buNone/>
            </a:pPr>
            <a:r>
              <a:rPr lang="ru-RU" sz="6000" b="1" dirty="0">
                <a:solidFill>
                  <a:srgbClr val="3B1F05"/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 Black"/>
              </a:rPr>
              <a:t>ОТВЕТЫ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A87B761-35CE-4F83-3DDC-A227739E1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94471"/>
            <a:ext cx="4805401" cy="64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828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Эстафета Мои финансы">
      <a:dk1>
        <a:srgbClr val="000000"/>
      </a:dk1>
      <a:lt1>
        <a:srgbClr val="FFFFFF"/>
      </a:lt1>
      <a:dk2>
        <a:srgbClr val="3C3E3C"/>
      </a:dk2>
      <a:lt2>
        <a:srgbClr val="B8BCBF"/>
      </a:lt2>
      <a:accent1>
        <a:srgbClr val="009657"/>
      </a:accent1>
      <a:accent2>
        <a:srgbClr val="EF7D00"/>
      </a:accent2>
      <a:accent3>
        <a:srgbClr val="004F9F"/>
      </a:accent3>
      <a:accent4>
        <a:srgbClr val="30B7BC"/>
      </a:accent4>
      <a:accent5>
        <a:srgbClr val="E62059"/>
      </a:accent5>
      <a:accent6>
        <a:srgbClr val="D4ADD3"/>
      </a:accent6>
      <a:hlink>
        <a:srgbClr val="30B7BC"/>
      </a:hlink>
      <a:folHlink>
        <a:srgbClr val="005B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</TotalTime>
  <Words>2683</Words>
  <Application>Microsoft Office PowerPoint</Application>
  <PresentationFormat>Широкоэкранный</PresentationFormat>
  <Paragraphs>459</Paragraphs>
  <Slides>52</Slides>
  <Notes>43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61" baseType="lpstr">
      <vt:lpstr>Calibri</vt:lpstr>
      <vt:lpstr>Helvetica Neue Light</vt:lpstr>
      <vt:lpstr>Proxima Nova</vt:lpstr>
      <vt:lpstr>Helvetica Neue</vt:lpstr>
      <vt:lpstr>Arial Black</vt:lpstr>
      <vt:lpstr>Raleway</vt:lpstr>
      <vt:lpstr>Arial</vt:lpstr>
      <vt:lpstr>Ultra</vt:lpstr>
      <vt:lpstr>Тема Office</vt:lpstr>
      <vt:lpstr>Презентация PowerPoint</vt:lpstr>
      <vt:lpstr>Ход игры</vt:lpstr>
      <vt:lpstr>Презентация PowerPoint</vt:lpstr>
      <vt:lpstr>Вопрос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 стародынова</dc:creator>
  <cp:lastModifiedBy>Татьяна Воротникова</cp:lastModifiedBy>
  <cp:revision>67</cp:revision>
  <dcterms:created xsi:type="dcterms:W3CDTF">2024-03-21T10:33:51Z</dcterms:created>
  <dcterms:modified xsi:type="dcterms:W3CDTF">2024-09-29T20:33:53Z</dcterms:modified>
</cp:coreProperties>
</file>